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6" r:id="rId5"/>
    <p:sldId id="259" r:id="rId6"/>
    <p:sldId id="260" r:id="rId7"/>
    <p:sldId id="270" r:id="rId8"/>
    <p:sldId id="267" r:id="rId9"/>
    <p:sldId id="268" r:id="rId10"/>
    <p:sldId id="261" r:id="rId11"/>
    <p:sldId id="262" r:id="rId12"/>
    <p:sldId id="269" r:id="rId13"/>
    <p:sldId id="263" r:id="rId14"/>
    <p:sldId id="272" r:id="rId15"/>
    <p:sldId id="264" r:id="rId16"/>
    <p:sldId id="271" r:id="rId17"/>
    <p:sldId id="265" r:id="rId18"/>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2AAC3E-296B-4F42-B0AB-4F3AAF9B4B11}" v="22" dt="2020-07-21T20:05:57.54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862" autoAdjust="0"/>
  </p:normalViewPr>
  <p:slideViewPr>
    <p:cSldViewPr snapToGrid="0">
      <p:cViewPr varScale="1">
        <p:scale>
          <a:sx n="81" d="100"/>
          <a:sy n="81" d="100"/>
        </p:scale>
        <p:origin x="120"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uel klebaner" userId="5ca24c8709baa17c" providerId="LiveId" clId="{282AAC3E-296B-4F42-B0AB-4F3AAF9B4B11}"/>
    <pc:docChg chg="undo custSel addSld modSld">
      <pc:chgData name="samuel klebaner" userId="5ca24c8709baa17c" providerId="LiveId" clId="{282AAC3E-296B-4F42-B0AB-4F3AAF9B4B11}" dt="2020-07-22T06:34:24.541" v="2602" actId="27636"/>
      <pc:docMkLst>
        <pc:docMk/>
      </pc:docMkLst>
      <pc:sldChg chg="modSp mod">
        <pc:chgData name="samuel klebaner" userId="5ca24c8709baa17c" providerId="LiveId" clId="{282AAC3E-296B-4F42-B0AB-4F3AAF9B4B11}" dt="2020-07-21T18:27:36.259" v="125" actId="14"/>
        <pc:sldMkLst>
          <pc:docMk/>
          <pc:sldMk cId="2633162163" sldId="258"/>
        </pc:sldMkLst>
        <pc:spChg chg="mod">
          <ac:chgData name="samuel klebaner" userId="5ca24c8709baa17c" providerId="LiveId" clId="{282AAC3E-296B-4F42-B0AB-4F3AAF9B4B11}" dt="2020-07-21T18:27:36.259" v="125" actId="14"/>
          <ac:spMkLst>
            <pc:docMk/>
            <pc:sldMk cId="2633162163" sldId="258"/>
            <ac:spMk id="3" creationId="{594EBE20-03EE-49BC-9329-1132298DF86B}"/>
          </ac:spMkLst>
        </pc:spChg>
      </pc:sldChg>
      <pc:sldChg chg="addSp delSp modSp mod">
        <pc:chgData name="samuel klebaner" userId="5ca24c8709baa17c" providerId="LiveId" clId="{282AAC3E-296B-4F42-B0AB-4F3AAF9B4B11}" dt="2020-07-21T19:48:20.838" v="1337" actId="1076"/>
        <pc:sldMkLst>
          <pc:docMk/>
          <pc:sldMk cId="2516241315" sldId="259"/>
        </pc:sldMkLst>
        <pc:spChg chg="mod">
          <ac:chgData name="samuel klebaner" userId="5ca24c8709baa17c" providerId="LiveId" clId="{282AAC3E-296B-4F42-B0AB-4F3AAF9B4B11}" dt="2020-07-21T19:37:34.200" v="1185" actId="14100"/>
          <ac:spMkLst>
            <pc:docMk/>
            <pc:sldMk cId="2516241315" sldId="259"/>
            <ac:spMk id="2" creationId="{65DD51EC-FBBF-46BB-9481-43B196B06E3A}"/>
          </ac:spMkLst>
        </pc:spChg>
        <pc:spChg chg="mod">
          <ac:chgData name="samuel klebaner" userId="5ca24c8709baa17c" providerId="LiveId" clId="{282AAC3E-296B-4F42-B0AB-4F3AAF9B4B11}" dt="2020-07-21T19:38:15.900" v="1191" actId="21"/>
          <ac:spMkLst>
            <pc:docMk/>
            <pc:sldMk cId="2516241315" sldId="259"/>
            <ac:spMk id="3" creationId="{6BD0C181-240F-4DD0-AC97-09F2EC139AF2}"/>
          </ac:spMkLst>
        </pc:spChg>
        <pc:spChg chg="add mod">
          <ac:chgData name="samuel klebaner" userId="5ca24c8709baa17c" providerId="LiveId" clId="{282AAC3E-296B-4F42-B0AB-4F3AAF9B4B11}" dt="2020-07-21T19:48:16.041" v="1334" actId="14100"/>
          <ac:spMkLst>
            <pc:docMk/>
            <pc:sldMk cId="2516241315" sldId="259"/>
            <ac:spMk id="4" creationId="{9A6C8601-EEF4-47B3-8599-5FCD331EE682}"/>
          </ac:spMkLst>
        </pc:spChg>
        <pc:spChg chg="add mod">
          <ac:chgData name="samuel klebaner" userId="5ca24c8709baa17c" providerId="LiveId" clId="{282AAC3E-296B-4F42-B0AB-4F3AAF9B4B11}" dt="2020-07-21T18:40:53.704" v="412" actId="1076"/>
          <ac:spMkLst>
            <pc:docMk/>
            <pc:sldMk cId="2516241315" sldId="259"/>
            <ac:spMk id="5" creationId="{880A1854-AD8A-4F26-B478-F77EE95C7452}"/>
          </ac:spMkLst>
        </pc:spChg>
        <pc:spChg chg="add mod">
          <ac:chgData name="samuel klebaner" userId="5ca24c8709baa17c" providerId="LiveId" clId="{282AAC3E-296B-4F42-B0AB-4F3AAF9B4B11}" dt="2020-07-21T19:48:20.838" v="1337" actId="1076"/>
          <ac:spMkLst>
            <pc:docMk/>
            <pc:sldMk cId="2516241315" sldId="259"/>
            <ac:spMk id="7" creationId="{E985F5CA-34EA-418E-9AED-CD5DDB290759}"/>
          </ac:spMkLst>
        </pc:spChg>
        <pc:graphicFrameChg chg="add del mod">
          <ac:chgData name="samuel klebaner" userId="5ca24c8709baa17c" providerId="LiveId" clId="{282AAC3E-296B-4F42-B0AB-4F3AAF9B4B11}" dt="2020-07-21T19:38:11.904" v="1190" actId="478"/>
          <ac:graphicFrameMkLst>
            <pc:docMk/>
            <pc:sldMk cId="2516241315" sldId="259"/>
            <ac:graphicFrameMk id="8" creationId="{0C716C36-2F7D-4005-A81E-EF780BB22AC5}"/>
          </ac:graphicFrameMkLst>
        </pc:graphicFrameChg>
      </pc:sldChg>
      <pc:sldChg chg="addSp modSp mod">
        <pc:chgData name="samuel klebaner" userId="5ca24c8709baa17c" providerId="LiveId" clId="{282AAC3E-296B-4F42-B0AB-4F3AAF9B4B11}" dt="2020-07-22T06:30:41.386" v="2598" actId="20577"/>
        <pc:sldMkLst>
          <pc:docMk/>
          <pc:sldMk cId="582076580" sldId="260"/>
        </pc:sldMkLst>
        <pc:spChg chg="mod">
          <ac:chgData name="samuel klebaner" userId="5ca24c8709baa17c" providerId="LiveId" clId="{282AAC3E-296B-4F42-B0AB-4F3AAF9B4B11}" dt="2020-07-22T06:30:41.386" v="2598" actId="20577"/>
          <ac:spMkLst>
            <pc:docMk/>
            <pc:sldMk cId="582076580" sldId="260"/>
            <ac:spMk id="2" creationId="{8D221418-9E4C-47D3-A310-BB59FF3D49F7}"/>
          </ac:spMkLst>
        </pc:spChg>
        <pc:spChg chg="mod">
          <ac:chgData name="samuel klebaner" userId="5ca24c8709baa17c" providerId="LiveId" clId="{282AAC3E-296B-4F42-B0AB-4F3AAF9B4B11}" dt="2020-07-21T19:48:08.073" v="1333" actId="20577"/>
          <ac:spMkLst>
            <pc:docMk/>
            <pc:sldMk cId="582076580" sldId="260"/>
            <ac:spMk id="3" creationId="{A236698B-5A84-4C5C-86B7-CD2CF0B086F3}"/>
          </ac:spMkLst>
        </pc:spChg>
        <pc:graphicFrameChg chg="add mod">
          <ac:chgData name="samuel klebaner" userId="5ca24c8709baa17c" providerId="LiveId" clId="{282AAC3E-296B-4F42-B0AB-4F3AAF9B4B11}" dt="2020-07-21T19:15:29.310" v="426" actId="208"/>
          <ac:graphicFrameMkLst>
            <pc:docMk/>
            <pc:sldMk cId="582076580" sldId="260"/>
            <ac:graphicFrameMk id="4" creationId="{5179C378-A421-45D5-A5E3-7D28BE88AA78}"/>
          </ac:graphicFrameMkLst>
        </pc:graphicFrameChg>
        <pc:graphicFrameChg chg="add mod">
          <ac:chgData name="samuel klebaner" userId="5ca24c8709baa17c" providerId="LiveId" clId="{282AAC3E-296B-4F42-B0AB-4F3AAF9B4B11}" dt="2020-07-21T19:15:22.456" v="425" actId="208"/>
          <ac:graphicFrameMkLst>
            <pc:docMk/>
            <pc:sldMk cId="582076580" sldId="260"/>
            <ac:graphicFrameMk id="5" creationId="{940ECAC4-754E-44D4-B262-E9DE803F3FA6}"/>
          </ac:graphicFrameMkLst>
        </pc:graphicFrameChg>
      </pc:sldChg>
      <pc:sldChg chg="modSp new mod">
        <pc:chgData name="samuel klebaner" userId="5ca24c8709baa17c" providerId="LiveId" clId="{282AAC3E-296B-4F42-B0AB-4F3AAF9B4B11}" dt="2020-07-21T19:17:57.506" v="467" actId="20577"/>
        <pc:sldMkLst>
          <pc:docMk/>
          <pc:sldMk cId="4288870736" sldId="261"/>
        </pc:sldMkLst>
        <pc:spChg chg="mod">
          <ac:chgData name="samuel klebaner" userId="5ca24c8709baa17c" providerId="LiveId" clId="{282AAC3E-296B-4F42-B0AB-4F3AAF9B4B11}" dt="2020-07-21T18:27:13.246" v="118" actId="20577"/>
          <ac:spMkLst>
            <pc:docMk/>
            <pc:sldMk cId="4288870736" sldId="261"/>
            <ac:spMk id="2" creationId="{D481A295-EB28-4DBF-BF03-2B6D2C836275}"/>
          </ac:spMkLst>
        </pc:spChg>
        <pc:spChg chg="mod">
          <ac:chgData name="samuel klebaner" userId="5ca24c8709baa17c" providerId="LiveId" clId="{282AAC3E-296B-4F42-B0AB-4F3AAF9B4B11}" dt="2020-07-21T19:17:57.506" v="467" actId="20577"/>
          <ac:spMkLst>
            <pc:docMk/>
            <pc:sldMk cId="4288870736" sldId="261"/>
            <ac:spMk id="3" creationId="{92475068-403F-4C93-BFFD-95FC4EB796E4}"/>
          </ac:spMkLst>
        </pc:spChg>
      </pc:sldChg>
      <pc:sldChg chg="modSp new mod">
        <pc:chgData name="samuel klebaner" userId="5ca24c8709baa17c" providerId="LiveId" clId="{282AAC3E-296B-4F42-B0AB-4F3AAF9B4B11}" dt="2020-07-21T20:09:51.064" v="2377" actId="20577"/>
        <pc:sldMkLst>
          <pc:docMk/>
          <pc:sldMk cId="3660571292" sldId="262"/>
        </pc:sldMkLst>
        <pc:spChg chg="mod">
          <ac:chgData name="samuel klebaner" userId="5ca24c8709baa17c" providerId="LiveId" clId="{282AAC3E-296B-4F42-B0AB-4F3AAF9B4B11}" dt="2020-07-21T19:18:24.592" v="509" actId="20577"/>
          <ac:spMkLst>
            <pc:docMk/>
            <pc:sldMk cId="3660571292" sldId="262"/>
            <ac:spMk id="2" creationId="{9BE93939-7103-49A0-8FB6-65ECC38097DC}"/>
          </ac:spMkLst>
        </pc:spChg>
        <pc:spChg chg="mod">
          <ac:chgData name="samuel klebaner" userId="5ca24c8709baa17c" providerId="LiveId" clId="{282AAC3E-296B-4F42-B0AB-4F3AAF9B4B11}" dt="2020-07-21T20:09:51.064" v="2377" actId="20577"/>
          <ac:spMkLst>
            <pc:docMk/>
            <pc:sldMk cId="3660571292" sldId="262"/>
            <ac:spMk id="3" creationId="{F4BE4D8B-B7BE-4E0C-A4E8-1AFDA402BEF1}"/>
          </ac:spMkLst>
        </pc:spChg>
      </pc:sldChg>
      <pc:sldChg chg="addSp modSp new mod">
        <pc:chgData name="samuel klebaner" userId="5ca24c8709baa17c" providerId="LiveId" clId="{282AAC3E-296B-4F42-B0AB-4F3AAF9B4B11}" dt="2020-07-21T20:08:36.561" v="2303" actId="20577"/>
        <pc:sldMkLst>
          <pc:docMk/>
          <pc:sldMk cId="405819143" sldId="263"/>
        </pc:sldMkLst>
        <pc:spChg chg="mod">
          <ac:chgData name="samuel klebaner" userId="5ca24c8709baa17c" providerId="LiveId" clId="{282AAC3E-296B-4F42-B0AB-4F3AAF9B4B11}" dt="2020-07-21T19:20:27.069" v="818" actId="20577"/>
          <ac:spMkLst>
            <pc:docMk/>
            <pc:sldMk cId="405819143" sldId="263"/>
            <ac:spMk id="2" creationId="{E962A0EB-2FCE-40BB-9052-9584C296DFA5}"/>
          </ac:spMkLst>
        </pc:spChg>
        <pc:spChg chg="mod">
          <ac:chgData name="samuel klebaner" userId="5ca24c8709baa17c" providerId="LiveId" clId="{282AAC3E-296B-4F42-B0AB-4F3AAF9B4B11}" dt="2020-07-21T20:08:36.561" v="2303" actId="20577"/>
          <ac:spMkLst>
            <pc:docMk/>
            <pc:sldMk cId="405819143" sldId="263"/>
            <ac:spMk id="3" creationId="{0700FCB6-CE30-42B8-83E5-2C7CCB1101FB}"/>
          </ac:spMkLst>
        </pc:spChg>
        <pc:graphicFrameChg chg="add mod">
          <ac:chgData name="samuel klebaner" userId="5ca24c8709baa17c" providerId="LiveId" clId="{282AAC3E-296B-4F42-B0AB-4F3AAF9B4B11}" dt="2020-07-21T20:05:37.226" v="2280" actId="14100"/>
          <ac:graphicFrameMkLst>
            <pc:docMk/>
            <pc:sldMk cId="405819143" sldId="263"/>
            <ac:graphicFrameMk id="4" creationId="{7BD28070-F593-4204-B6EC-ED9315F33A64}"/>
          </ac:graphicFrameMkLst>
        </pc:graphicFrameChg>
        <pc:graphicFrameChg chg="add mod">
          <ac:chgData name="samuel klebaner" userId="5ca24c8709baa17c" providerId="LiveId" clId="{282AAC3E-296B-4F42-B0AB-4F3AAF9B4B11}" dt="2020-07-21T20:05:57.546" v="2284" actId="208"/>
          <ac:graphicFrameMkLst>
            <pc:docMk/>
            <pc:sldMk cId="405819143" sldId="263"/>
            <ac:graphicFrameMk id="5" creationId="{FE891FFB-6218-44C2-A0D8-ADDE9F4E33BE}"/>
          </ac:graphicFrameMkLst>
        </pc:graphicFrameChg>
      </pc:sldChg>
      <pc:sldChg chg="modSp new mod">
        <pc:chgData name="samuel klebaner" userId="5ca24c8709baa17c" providerId="LiveId" clId="{282AAC3E-296B-4F42-B0AB-4F3AAF9B4B11}" dt="2020-07-22T06:22:45.189" v="2501" actId="20577"/>
        <pc:sldMkLst>
          <pc:docMk/>
          <pc:sldMk cId="3449360920" sldId="264"/>
        </pc:sldMkLst>
        <pc:spChg chg="mod">
          <ac:chgData name="samuel klebaner" userId="5ca24c8709baa17c" providerId="LiveId" clId="{282AAC3E-296B-4F42-B0AB-4F3AAF9B4B11}" dt="2020-07-21T20:10:28.461" v="2488" actId="20577"/>
          <ac:spMkLst>
            <pc:docMk/>
            <pc:sldMk cId="3449360920" sldId="264"/>
            <ac:spMk id="2" creationId="{0A7E2961-0226-4DFB-A735-E3BD31FA3031}"/>
          </ac:spMkLst>
        </pc:spChg>
        <pc:spChg chg="mod">
          <ac:chgData name="samuel klebaner" userId="5ca24c8709baa17c" providerId="LiveId" clId="{282AAC3E-296B-4F42-B0AB-4F3AAF9B4B11}" dt="2020-07-22T06:22:45.189" v="2501" actId="20577"/>
          <ac:spMkLst>
            <pc:docMk/>
            <pc:sldMk cId="3449360920" sldId="264"/>
            <ac:spMk id="3" creationId="{447C9FBD-5049-418C-BFA7-88922BCAF137}"/>
          </ac:spMkLst>
        </pc:spChg>
      </pc:sldChg>
      <pc:sldChg chg="addSp delSp modSp new mod">
        <pc:chgData name="samuel klebaner" userId="5ca24c8709baa17c" providerId="LiveId" clId="{282AAC3E-296B-4F42-B0AB-4F3AAF9B4B11}" dt="2020-07-22T06:34:24.541" v="2602" actId="27636"/>
        <pc:sldMkLst>
          <pc:docMk/>
          <pc:sldMk cId="293931120" sldId="265"/>
        </pc:sldMkLst>
        <pc:spChg chg="mod">
          <ac:chgData name="samuel klebaner" userId="5ca24c8709baa17c" providerId="LiveId" clId="{282AAC3E-296B-4F42-B0AB-4F3AAF9B4B11}" dt="2020-07-21T20:10:13.878" v="2452" actId="20577"/>
          <ac:spMkLst>
            <pc:docMk/>
            <pc:sldMk cId="293931120" sldId="265"/>
            <ac:spMk id="2" creationId="{1EE7886D-58C9-441C-AA4E-179844E519CC}"/>
          </ac:spMkLst>
        </pc:spChg>
        <pc:spChg chg="mod">
          <ac:chgData name="samuel klebaner" userId="5ca24c8709baa17c" providerId="LiveId" clId="{282AAC3E-296B-4F42-B0AB-4F3AAF9B4B11}" dt="2020-07-22T06:34:24.541" v="2602" actId="27636"/>
          <ac:spMkLst>
            <pc:docMk/>
            <pc:sldMk cId="293931120" sldId="265"/>
            <ac:spMk id="3" creationId="{B9BB54A7-EB7E-43C5-9054-CFF837D969F2}"/>
          </ac:spMkLst>
        </pc:spChg>
        <pc:spChg chg="add del">
          <ac:chgData name="samuel klebaner" userId="5ca24c8709baa17c" providerId="LiveId" clId="{282AAC3E-296B-4F42-B0AB-4F3AAF9B4B11}" dt="2020-07-21T19:38:41.101" v="1231" actId="22"/>
          <ac:spMkLst>
            <pc:docMk/>
            <pc:sldMk cId="293931120" sldId="265"/>
            <ac:spMk id="5" creationId="{0FE68DA0-08B3-463D-B68C-56C97AC13F42}"/>
          </ac:spMkLst>
        </pc:spChg>
        <pc:spChg chg="add mod">
          <ac:chgData name="samuel klebaner" userId="5ca24c8709baa17c" providerId="LiveId" clId="{282AAC3E-296B-4F42-B0AB-4F3AAF9B4B11}" dt="2020-07-21T20:01:31.479" v="2177" actId="1076"/>
          <ac:spMkLst>
            <pc:docMk/>
            <pc:sldMk cId="293931120" sldId="265"/>
            <ac:spMk id="6" creationId="{416F516D-FF89-488F-8882-4A6954CDEF7E}"/>
          </ac:spMkLst>
        </pc:spChg>
        <pc:graphicFrameChg chg="add mod modGraphic">
          <ac:chgData name="samuel klebaner" userId="5ca24c8709baa17c" providerId="LiveId" clId="{282AAC3E-296B-4F42-B0AB-4F3AAF9B4B11}" dt="2020-07-22T06:34:19.782" v="2600" actId="14100"/>
          <ac:graphicFrameMkLst>
            <pc:docMk/>
            <pc:sldMk cId="293931120" sldId="265"/>
            <ac:graphicFrameMk id="7" creationId="{DCE38C2A-4EA7-4403-B3F5-85A68AC3AA86}"/>
          </ac:graphicFrameMkLst>
        </pc:graphicFrame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file:///C:\Users\samuel.klebaner\Desktop\dares_restructurations_series_cvs-cjo_2019t3.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Samuel%20Klebaner\Desktop\Stats%20TEE-FRANC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Samuel%20Klebaner\Desktop\Stats%20TEE-FRANC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Samuel%20Klebaner\Desktop\UIMM%20Chomage%20partiel%2007%2005%202020\Stats%20TEE-FRANC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muel.klebaner\OneDrive\Documents\UIMM%20Plan%20de%20relance\4&#232;%20R&#233;union\nasa_10_nf_tr.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mue\Downloads\ilc_di05(1).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amuel%20Klebaner\Desktop\Stats%20TEE-FRANC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Classeur3"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amuel%20Klebaner\Desktop\Stats%20TEE-FRANCE.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amuel.klebaner\OneDrive\Documents\UIMM%20Plan%20de%20relance\4&#232;%20R&#233;union\une_rt_a.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amuel.klebaner\OneDrive\Documents\UIMM%20Plan%20de%20relance\4&#232;%20R&#233;union\une_rt_a.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Samuel%20Klebaner\Desktop\Stats%20TEE-FRANC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dirty="0"/>
              <a:t>Plans de sauvegarde de l'emploi (PSE</a:t>
            </a:r>
            <a:r>
              <a:rPr lang="fr-FR" dirty="0" smtClean="0"/>
              <a:t>)</a:t>
            </a:r>
            <a:endParaRPr lang="fr-FR" dirty="0"/>
          </a:p>
        </c:rich>
      </c:tx>
      <c:layout/>
      <c:overlay val="0"/>
    </c:title>
    <c:autoTitleDeleted val="0"/>
    <c:plotArea>
      <c:layout/>
      <c:lineChart>
        <c:grouping val="standard"/>
        <c:varyColors val="0"/>
        <c:ser>
          <c:idx val="1"/>
          <c:order val="0"/>
          <c:tx>
            <c:strRef>
              <c:f>'PSE validés ou homologués'!$B$11</c:f>
              <c:strCache>
                <c:ptCount val="1"/>
                <c:pt idx="0">
                  <c:v>Plans de sauvegarde de l'emploi (PSE) validés ou homologués </c:v>
                </c:pt>
              </c:strCache>
            </c:strRef>
          </c:tx>
          <c:marker>
            <c:symbol val="none"/>
          </c:marker>
          <c:cat>
            <c:numRef>
              <c:f>Feuil1!$C$3:$C$8</c:f>
              <c:numCache>
                <c:formatCode>General</c:formatCode>
                <c:ptCount val="6"/>
                <c:pt idx="0">
                  <c:v>2014</c:v>
                </c:pt>
                <c:pt idx="1">
                  <c:v>2015</c:v>
                </c:pt>
                <c:pt idx="2">
                  <c:v>2016</c:v>
                </c:pt>
                <c:pt idx="3">
                  <c:v>2017</c:v>
                </c:pt>
                <c:pt idx="4">
                  <c:v>2018</c:v>
                </c:pt>
                <c:pt idx="5">
                  <c:v>2019</c:v>
                </c:pt>
              </c:numCache>
            </c:numRef>
          </c:cat>
          <c:val>
            <c:numRef>
              <c:f>Feuil1!$E$3:$E$8</c:f>
              <c:numCache>
                <c:formatCode>0</c:formatCode>
                <c:ptCount val="6"/>
                <c:pt idx="0">
                  <c:v>743</c:v>
                </c:pt>
                <c:pt idx="1">
                  <c:v>746</c:v>
                </c:pt>
                <c:pt idx="2">
                  <c:v>677</c:v>
                </c:pt>
                <c:pt idx="3">
                  <c:v>553</c:v>
                </c:pt>
                <c:pt idx="4">
                  <c:v>475</c:v>
                </c:pt>
                <c:pt idx="5">
                  <c:v>490</c:v>
                </c:pt>
              </c:numCache>
            </c:numRef>
          </c:val>
          <c:smooth val="0"/>
        </c:ser>
        <c:dLbls>
          <c:showLegendKey val="0"/>
          <c:showVal val="0"/>
          <c:showCatName val="0"/>
          <c:showSerName val="0"/>
          <c:showPercent val="0"/>
          <c:showBubbleSize val="0"/>
        </c:dLbls>
        <c:smooth val="0"/>
        <c:axId val="159079344"/>
        <c:axId val="159079736"/>
      </c:lineChart>
      <c:catAx>
        <c:axId val="159079344"/>
        <c:scaling>
          <c:orientation val="minMax"/>
        </c:scaling>
        <c:delete val="0"/>
        <c:axPos val="b"/>
        <c:numFmt formatCode="General" sourceLinked="1"/>
        <c:majorTickMark val="out"/>
        <c:minorTickMark val="none"/>
        <c:tickLblPos val="nextTo"/>
        <c:crossAx val="159079736"/>
        <c:crosses val="autoZero"/>
        <c:auto val="1"/>
        <c:lblAlgn val="ctr"/>
        <c:lblOffset val="100"/>
        <c:noMultiLvlLbl val="0"/>
      </c:catAx>
      <c:valAx>
        <c:axId val="159079736"/>
        <c:scaling>
          <c:orientation val="minMax"/>
        </c:scaling>
        <c:delete val="0"/>
        <c:axPos val="l"/>
        <c:majorGridlines/>
        <c:numFmt formatCode="0" sourceLinked="1"/>
        <c:majorTickMark val="out"/>
        <c:minorTickMark val="none"/>
        <c:tickLblPos val="nextTo"/>
        <c:crossAx val="159079344"/>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Taux d'impôts des SNF en fonction de la VAB </a:t>
            </a:r>
          </a:p>
        </c:rich>
      </c:tx>
      <c:layout/>
      <c:overlay val="0"/>
      <c:spPr>
        <a:noFill/>
        <a:ln>
          <a:noFill/>
        </a:ln>
        <a:effectLst/>
      </c:spPr>
    </c:title>
    <c:autoTitleDeleted val="0"/>
    <c:plotArea>
      <c:layout/>
      <c:lineChart>
        <c:grouping val="standard"/>
        <c:varyColors val="0"/>
        <c:ser>
          <c:idx val="0"/>
          <c:order val="0"/>
          <c:tx>
            <c:strRef>
              <c:f>Feuil2!$A$82</c:f>
              <c:strCache>
                <c:ptCount val="1"/>
                <c:pt idx="0">
                  <c:v>France</c:v>
                </c:pt>
              </c:strCache>
            </c:strRef>
          </c:tx>
          <c:spPr>
            <a:ln w="28575" cap="rnd">
              <a:solidFill>
                <a:schemeClr val="bg2">
                  <a:lumMod val="50000"/>
                </a:schemeClr>
              </a:solidFill>
              <a:round/>
            </a:ln>
            <a:effectLst/>
          </c:spPr>
          <c:marker>
            <c:symbol val="none"/>
          </c:marker>
          <c:cat>
            <c:numRef>
              <c:f>Feuil2!$B$81:$J$81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Feuil2!$B$82:$J$82</c:f>
              <c:numCache>
                <c:formatCode>0.00%</c:formatCode>
                <c:ptCount val="9"/>
                <c:pt idx="0">
                  <c:v>3.1928587779337984E-2</c:v>
                </c:pt>
                <c:pt idx="1">
                  <c:v>3.5305391830420994E-2</c:v>
                </c:pt>
                <c:pt idx="2">
                  <c:v>3.5469847096645378E-2</c:v>
                </c:pt>
                <c:pt idx="3">
                  <c:v>3.817739948565841E-2</c:v>
                </c:pt>
                <c:pt idx="4">
                  <c:v>3.6804749924450611E-2</c:v>
                </c:pt>
                <c:pt idx="5">
                  <c:v>3.4329901501983354E-2</c:v>
                </c:pt>
                <c:pt idx="6">
                  <c:v>3.5474215237813828E-2</c:v>
                </c:pt>
                <c:pt idx="7">
                  <c:v>4.032600038426673E-2</c:v>
                </c:pt>
                <c:pt idx="8">
                  <c:v>3.6961302899899129E-2</c:v>
                </c:pt>
              </c:numCache>
            </c:numRef>
          </c:val>
          <c:smooth val="0"/>
          <c:extLst xmlns:c16r2="http://schemas.microsoft.com/office/drawing/2015/06/chart">
            <c:ext xmlns:c16="http://schemas.microsoft.com/office/drawing/2014/chart" uri="{C3380CC4-5D6E-409C-BE32-E72D297353CC}">
              <c16:uniqueId val="{00000000-894D-4C76-A198-EC2C9E67520D}"/>
            </c:ext>
          </c:extLst>
        </c:ser>
        <c:ser>
          <c:idx val="1"/>
          <c:order val="1"/>
          <c:tx>
            <c:strRef>
              <c:f>Feuil2!$A$83</c:f>
              <c:strCache>
                <c:ptCount val="1"/>
                <c:pt idx="0">
                  <c:v>Allemagne</c:v>
                </c:pt>
              </c:strCache>
            </c:strRef>
          </c:tx>
          <c:spPr>
            <a:ln w="28575" cap="rnd">
              <a:solidFill>
                <a:schemeClr val="accent1">
                  <a:lumMod val="60000"/>
                  <a:lumOff val="40000"/>
                </a:schemeClr>
              </a:solidFill>
              <a:round/>
            </a:ln>
            <a:effectLst/>
          </c:spPr>
          <c:marker>
            <c:symbol val="none"/>
          </c:marker>
          <c:cat>
            <c:numRef>
              <c:f>Feuil2!$B$81:$J$81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Feuil2!$B$83:$J$83</c:f>
              <c:numCache>
                <c:formatCode>0.00%</c:formatCode>
                <c:ptCount val="9"/>
                <c:pt idx="0">
                  <c:v>3.0776658608179092E-2</c:v>
                </c:pt>
                <c:pt idx="1">
                  <c:v>3.8504828266437585E-2</c:v>
                </c:pt>
                <c:pt idx="2">
                  <c:v>3.8635521818123852E-2</c:v>
                </c:pt>
                <c:pt idx="3">
                  <c:v>3.6651370712228133E-2</c:v>
                </c:pt>
                <c:pt idx="4">
                  <c:v>3.6547885487183858E-2</c:v>
                </c:pt>
                <c:pt idx="5">
                  <c:v>3.5276671047354206E-2</c:v>
                </c:pt>
                <c:pt idx="6">
                  <c:v>4.009787373357715E-2</c:v>
                </c:pt>
                <c:pt idx="7">
                  <c:v>4.2032462664315394E-2</c:v>
                </c:pt>
                <c:pt idx="8">
                  <c:v>4.4334924467209616E-2</c:v>
                </c:pt>
              </c:numCache>
            </c:numRef>
          </c:val>
          <c:smooth val="0"/>
          <c:extLst xmlns:c16r2="http://schemas.microsoft.com/office/drawing/2015/06/chart">
            <c:ext xmlns:c16="http://schemas.microsoft.com/office/drawing/2014/chart" uri="{C3380CC4-5D6E-409C-BE32-E72D297353CC}">
              <c16:uniqueId val="{00000001-894D-4C76-A198-EC2C9E67520D}"/>
            </c:ext>
          </c:extLst>
        </c:ser>
        <c:dLbls>
          <c:showLegendKey val="0"/>
          <c:showVal val="0"/>
          <c:showCatName val="0"/>
          <c:showSerName val="0"/>
          <c:showPercent val="0"/>
          <c:showBubbleSize val="0"/>
        </c:dLbls>
        <c:smooth val="0"/>
        <c:axId val="236047808"/>
        <c:axId val="236048200"/>
      </c:lineChart>
      <c:catAx>
        <c:axId val="236047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8200"/>
        <c:crosses val="autoZero"/>
        <c:auto val="1"/>
        <c:lblAlgn val="ctr"/>
        <c:lblOffset val="100"/>
        <c:noMultiLvlLbl val="0"/>
      </c:catAx>
      <c:valAx>
        <c:axId val="236048200"/>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78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Taux d'investissement en France et en Allemagne (FBCF/VAB)</a:t>
            </a:r>
            <a:r>
              <a:rPr lang="fr-FR" baseline="0"/>
              <a:t> des SNF</a:t>
            </a:r>
            <a:endParaRPr lang="fr-FR"/>
          </a:p>
        </c:rich>
      </c:tx>
      <c:layout/>
      <c:overlay val="0"/>
      <c:spPr>
        <a:noFill/>
        <a:ln>
          <a:noFill/>
        </a:ln>
        <a:effectLst/>
      </c:spPr>
    </c:title>
    <c:autoTitleDeleted val="0"/>
    <c:plotArea>
      <c:layout/>
      <c:lineChart>
        <c:grouping val="standard"/>
        <c:varyColors val="0"/>
        <c:ser>
          <c:idx val="0"/>
          <c:order val="0"/>
          <c:tx>
            <c:strRef>
              <c:f>Feuil2!$A$22</c:f>
              <c:strCache>
                <c:ptCount val="1"/>
                <c:pt idx="0">
                  <c:v>France</c:v>
                </c:pt>
              </c:strCache>
            </c:strRef>
          </c:tx>
          <c:spPr>
            <a:ln w="28575" cap="rnd">
              <a:solidFill>
                <a:schemeClr val="bg2">
                  <a:lumMod val="50000"/>
                </a:schemeClr>
              </a:solidFill>
              <a:round/>
            </a:ln>
            <a:effectLst/>
          </c:spPr>
          <c:marker>
            <c:symbol val="none"/>
          </c:marker>
          <c:cat>
            <c:numRef>
              <c:f>Feuil2!$B$21:$J$21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Feuil2!$B$22:$J$22</c:f>
              <c:numCache>
                <c:formatCode>0.00%</c:formatCode>
                <c:ptCount val="9"/>
                <c:pt idx="0">
                  <c:v>0.22122488051553471</c:v>
                </c:pt>
                <c:pt idx="1">
                  <c:v>0.2274881788276569</c:v>
                </c:pt>
                <c:pt idx="2">
                  <c:v>0.22695048825806274</c:v>
                </c:pt>
                <c:pt idx="3">
                  <c:v>0.22616796864823419</c:v>
                </c:pt>
                <c:pt idx="4">
                  <c:v>0.22798755569762241</c:v>
                </c:pt>
                <c:pt idx="5">
                  <c:v>0.22830681463653787</c:v>
                </c:pt>
                <c:pt idx="6">
                  <c:v>0.2320283185097804</c:v>
                </c:pt>
                <c:pt idx="7">
                  <c:v>0.2365305623244244</c:v>
                </c:pt>
                <c:pt idx="8">
                  <c:v>0.24133827334203448</c:v>
                </c:pt>
              </c:numCache>
            </c:numRef>
          </c:val>
          <c:smooth val="0"/>
          <c:extLst xmlns:c16r2="http://schemas.microsoft.com/office/drawing/2015/06/chart">
            <c:ext xmlns:c16="http://schemas.microsoft.com/office/drawing/2014/chart" uri="{C3380CC4-5D6E-409C-BE32-E72D297353CC}">
              <c16:uniqueId val="{00000000-3105-4C0C-B2E1-94491BE3682E}"/>
            </c:ext>
          </c:extLst>
        </c:ser>
        <c:ser>
          <c:idx val="1"/>
          <c:order val="1"/>
          <c:tx>
            <c:strRef>
              <c:f>Feuil2!$A$23</c:f>
              <c:strCache>
                <c:ptCount val="1"/>
                <c:pt idx="0">
                  <c:v>Allemagne</c:v>
                </c:pt>
              </c:strCache>
            </c:strRef>
          </c:tx>
          <c:spPr>
            <a:ln w="28575" cap="rnd">
              <a:solidFill>
                <a:schemeClr val="accent2"/>
              </a:solidFill>
              <a:round/>
            </a:ln>
            <a:effectLst/>
          </c:spPr>
          <c:marker>
            <c:symbol val="none"/>
          </c:marker>
          <c:cat>
            <c:numRef>
              <c:f>Feuil2!$B$21:$J$21</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Feuil2!$B$23:$J$23</c:f>
              <c:numCache>
                <c:formatCode>0.00%</c:formatCode>
                <c:ptCount val="9"/>
                <c:pt idx="0">
                  <c:v>0.19853407830610825</c:v>
                </c:pt>
                <c:pt idx="1">
                  <c:v>0.20545519867216086</c:v>
                </c:pt>
                <c:pt idx="2">
                  <c:v>0.20393743689692087</c:v>
                </c:pt>
                <c:pt idx="3">
                  <c:v>0.19800394446827291</c:v>
                </c:pt>
                <c:pt idx="4">
                  <c:v>0.19987687182212271</c:v>
                </c:pt>
                <c:pt idx="5">
                  <c:v>0.20137928085061624</c:v>
                </c:pt>
                <c:pt idx="6">
                  <c:v>0.20199060150688344</c:v>
                </c:pt>
                <c:pt idx="7">
                  <c:v>0.20466206200322029</c:v>
                </c:pt>
                <c:pt idx="8">
                  <c:v>0.20972639351656469</c:v>
                </c:pt>
              </c:numCache>
            </c:numRef>
          </c:val>
          <c:smooth val="0"/>
          <c:extLst xmlns:c16r2="http://schemas.microsoft.com/office/drawing/2015/06/chart">
            <c:ext xmlns:c16="http://schemas.microsoft.com/office/drawing/2014/chart" uri="{C3380CC4-5D6E-409C-BE32-E72D297353CC}">
              <c16:uniqueId val="{00000001-3105-4C0C-B2E1-94491BE3682E}"/>
            </c:ext>
          </c:extLst>
        </c:ser>
        <c:dLbls>
          <c:showLegendKey val="0"/>
          <c:showVal val="0"/>
          <c:showCatName val="0"/>
          <c:showSerName val="0"/>
          <c:showPercent val="0"/>
          <c:showBubbleSize val="0"/>
        </c:dLbls>
        <c:smooth val="0"/>
        <c:axId val="236049376"/>
        <c:axId val="236049768"/>
      </c:lineChart>
      <c:catAx>
        <c:axId val="23604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9768"/>
        <c:crosses val="autoZero"/>
        <c:auto val="1"/>
        <c:lblAlgn val="ctr"/>
        <c:lblOffset val="100"/>
        <c:noMultiLvlLbl val="0"/>
      </c:catAx>
      <c:valAx>
        <c:axId val="23604976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93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Taux de profit des entreprises (Epargne brute/VAB des SNF)</a:t>
            </a:r>
          </a:p>
        </c:rich>
      </c:tx>
      <c:layout/>
      <c:overlay val="0"/>
      <c:spPr>
        <a:noFill/>
        <a:ln>
          <a:noFill/>
        </a:ln>
        <a:effectLst/>
      </c:spPr>
    </c:title>
    <c:autoTitleDeleted val="0"/>
    <c:plotArea>
      <c:layout/>
      <c:lineChart>
        <c:grouping val="standard"/>
        <c:varyColors val="0"/>
        <c:ser>
          <c:idx val="0"/>
          <c:order val="0"/>
          <c:tx>
            <c:strRef>
              <c:f>Feuil2!$A$14</c:f>
              <c:strCache>
                <c:ptCount val="1"/>
                <c:pt idx="0">
                  <c:v>France</c:v>
                </c:pt>
              </c:strCache>
            </c:strRef>
          </c:tx>
          <c:spPr>
            <a:ln w="28575" cap="rnd">
              <a:solidFill>
                <a:schemeClr val="bg2">
                  <a:lumMod val="50000"/>
                </a:schemeClr>
              </a:solidFill>
              <a:round/>
            </a:ln>
            <a:effectLst/>
          </c:spPr>
          <c:marker>
            <c:symbol val="none"/>
          </c:marker>
          <c:cat>
            <c:numRef>
              <c:f>Feuil2!$B$13:$J$13</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Feuil2!$B$14:$J$14</c:f>
              <c:numCache>
                <c:formatCode>0.00%</c:formatCode>
                <c:ptCount val="9"/>
                <c:pt idx="0">
                  <c:v>0.20726628065644903</c:v>
                </c:pt>
                <c:pt idx="1">
                  <c:v>0.20345792579867558</c:v>
                </c:pt>
                <c:pt idx="2">
                  <c:v>0.18970644214207971</c:v>
                </c:pt>
                <c:pt idx="3">
                  <c:v>0.20759286620790271</c:v>
                </c:pt>
                <c:pt idx="4">
                  <c:v>0.20901523021683874</c:v>
                </c:pt>
                <c:pt idx="5">
                  <c:v>0.22249498596068992</c:v>
                </c:pt>
                <c:pt idx="6">
                  <c:v>0.22600241525827611</c:v>
                </c:pt>
                <c:pt idx="7">
                  <c:v>0.23149616029508976</c:v>
                </c:pt>
                <c:pt idx="8">
                  <c:v>0.22552953320862767</c:v>
                </c:pt>
              </c:numCache>
            </c:numRef>
          </c:val>
          <c:smooth val="0"/>
          <c:extLst xmlns:c16r2="http://schemas.microsoft.com/office/drawing/2015/06/chart">
            <c:ext xmlns:c16="http://schemas.microsoft.com/office/drawing/2014/chart" uri="{C3380CC4-5D6E-409C-BE32-E72D297353CC}">
              <c16:uniqueId val="{00000000-1BF4-45A9-844A-CA2AF3B2A17D}"/>
            </c:ext>
          </c:extLst>
        </c:ser>
        <c:ser>
          <c:idx val="1"/>
          <c:order val="1"/>
          <c:tx>
            <c:strRef>
              <c:f>Feuil2!$A$15</c:f>
              <c:strCache>
                <c:ptCount val="1"/>
                <c:pt idx="0">
                  <c:v>Allemagne</c:v>
                </c:pt>
              </c:strCache>
            </c:strRef>
          </c:tx>
          <c:spPr>
            <a:ln w="28575" cap="rnd">
              <a:solidFill>
                <a:schemeClr val="accent1">
                  <a:lumMod val="60000"/>
                  <a:lumOff val="40000"/>
                </a:schemeClr>
              </a:solidFill>
              <a:round/>
            </a:ln>
            <a:effectLst/>
          </c:spPr>
          <c:marker>
            <c:symbol val="none"/>
          </c:marker>
          <c:cat>
            <c:numRef>
              <c:f>Feuil2!$B$13:$J$13</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Feuil2!$B$15:$J$15</c:f>
              <c:numCache>
                <c:formatCode>0.00%</c:formatCode>
                <c:ptCount val="9"/>
                <c:pt idx="0">
                  <c:v>0.24810182383049909</c:v>
                </c:pt>
                <c:pt idx="1">
                  <c:v>0.24741153481071423</c:v>
                </c:pt>
                <c:pt idx="2">
                  <c:v>0.22391430154207537</c:v>
                </c:pt>
                <c:pt idx="3">
                  <c:v>0.23235236912012278</c:v>
                </c:pt>
                <c:pt idx="4">
                  <c:v>0.21410581922063338</c:v>
                </c:pt>
                <c:pt idx="5">
                  <c:v>0.22724498677124869</c:v>
                </c:pt>
                <c:pt idx="6">
                  <c:v>0.22686674979766594</c:v>
                </c:pt>
                <c:pt idx="7">
                  <c:v>0.21998875456845693</c:v>
                </c:pt>
                <c:pt idx="8">
                  <c:v>0.20908573781578799</c:v>
                </c:pt>
              </c:numCache>
            </c:numRef>
          </c:val>
          <c:smooth val="0"/>
          <c:extLst xmlns:c16r2="http://schemas.microsoft.com/office/drawing/2015/06/chart">
            <c:ext xmlns:c16="http://schemas.microsoft.com/office/drawing/2014/chart" uri="{C3380CC4-5D6E-409C-BE32-E72D297353CC}">
              <c16:uniqueId val="{00000001-1BF4-45A9-844A-CA2AF3B2A17D}"/>
            </c:ext>
          </c:extLst>
        </c:ser>
        <c:dLbls>
          <c:showLegendKey val="0"/>
          <c:showVal val="0"/>
          <c:showCatName val="0"/>
          <c:showSerName val="0"/>
          <c:showPercent val="0"/>
          <c:showBubbleSize val="0"/>
        </c:dLbls>
        <c:smooth val="0"/>
        <c:axId val="236385504"/>
        <c:axId val="236385896"/>
      </c:lineChart>
      <c:catAx>
        <c:axId val="236385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385896"/>
        <c:crosses val="autoZero"/>
        <c:auto val="1"/>
        <c:lblAlgn val="ctr"/>
        <c:lblOffset val="100"/>
        <c:noMultiLvlLbl val="0"/>
      </c:catAx>
      <c:valAx>
        <c:axId val="23638589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3855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dirty="0"/>
              <a:t>VAB </a:t>
            </a:r>
            <a:r>
              <a:rPr lang="fr-FR" dirty="0" smtClean="0"/>
              <a:t>des entreprises</a:t>
            </a:r>
            <a:r>
              <a:rPr lang="fr-FR" baseline="0" dirty="0" smtClean="0"/>
              <a:t> (</a:t>
            </a:r>
            <a:r>
              <a:rPr lang="fr-FR" dirty="0" smtClean="0"/>
              <a:t>base </a:t>
            </a:r>
            <a:r>
              <a:rPr lang="fr-FR" dirty="0"/>
              <a:t>100 </a:t>
            </a:r>
            <a:r>
              <a:rPr lang="fr-FR" dirty="0" smtClean="0"/>
              <a:t>2014)</a:t>
            </a:r>
            <a:endParaRPr lang="fr-FR" dirty="0"/>
          </a:p>
        </c:rich>
      </c:tx>
      <c:layout/>
      <c:overlay val="0"/>
    </c:title>
    <c:autoTitleDeleted val="0"/>
    <c:plotArea>
      <c:layout/>
      <c:lineChart>
        <c:grouping val="standard"/>
        <c:varyColors val="0"/>
        <c:ser>
          <c:idx val="0"/>
          <c:order val="0"/>
          <c:tx>
            <c:strRef>
              <c:f>Data3!$A$31</c:f>
              <c:strCache>
                <c:ptCount val="1"/>
                <c:pt idx="0">
                  <c:v>VAB base 100 2014</c:v>
                </c:pt>
              </c:strCache>
            </c:strRef>
          </c:tx>
          <c:marker>
            <c:symbol val="none"/>
          </c:marker>
          <c:cat>
            <c:strRef>
              <c:f>Data3!$F$30:$J$30</c:f>
              <c:strCache>
                <c:ptCount val="5"/>
                <c:pt idx="0">
                  <c:v>2014</c:v>
                </c:pt>
                <c:pt idx="1">
                  <c:v>2015</c:v>
                </c:pt>
                <c:pt idx="2">
                  <c:v>2016</c:v>
                </c:pt>
                <c:pt idx="3">
                  <c:v>2017</c:v>
                </c:pt>
                <c:pt idx="4">
                  <c:v>2018</c:v>
                </c:pt>
              </c:strCache>
            </c:strRef>
          </c:cat>
          <c:val>
            <c:numRef>
              <c:f>Data3!$F$31:$J$31</c:f>
              <c:numCache>
                <c:formatCode>General</c:formatCode>
                <c:ptCount val="5"/>
                <c:pt idx="0">
                  <c:v>100</c:v>
                </c:pt>
                <c:pt idx="1">
                  <c:v>103.04576780739431</c:v>
                </c:pt>
                <c:pt idx="2">
                  <c:v>105.0401812819248</c:v>
                </c:pt>
                <c:pt idx="3">
                  <c:v>108.52216101722149</c:v>
                </c:pt>
                <c:pt idx="4">
                  <c:v>111.76100472953306</c:v>
                </c:pt>
              </c:numCache>
            </c:numRef>
          </c:val>
          <c:smooth val="0"/>
        </c:ser>
        <c:dLbls>
          <c:showLegendKey val="0"/>
          <c:showVal val="0"/>
          <c:showCatName val="0"/>
          <c:showSerName val="0"/>
          <c:showPercent val="0"/>
          <c:showBubbleSize val="0"/>
        </c:dLbls>
        <c:smooth val="0"/>
        <c:axId val="159080520"/>
        <c:axId val="159080912"/>
      </c:lineChart>
      <c:catAx>
        <c:axId val="159080520"/>
        <c:scaling>
          <c:orientation val="minMax"/>
        </c:scaling>
        <c:delete val="0"/>
        <c:axPos val="b"/>
        <c:numFmt formatCode="General" sourceLinked="1"/>
        <c:majorTickMark val="out"/>
        <c:minorTickMark val="none"/>
        <c:tickLblPos val="nextTo"/>
        <c:crossAx val="159080912"/>
        <c:crosses val="autoZero"/>
        <c:auto val="1"/>
        <c:lblAlgn val="ctr"/>
        <c:lblOffset val="100"/>
        <c:noMultiLvlLbl val="0"/>
      </c:catAx>
      <c:valAx>
        <c:axId val="159080912"/>
        <c:scaling>
          <c:orientation val="minMax"/>
        </c:scaling>
        <c:delete val="0"/>
        <c:axPos val="l"/>
        <c:majorGridlines/>
        <c:numFmt formatCode="General" sourceLinked="1"/>
        <c:majorTickMark val="out"/>
        <c:minorTickMark val="none"/>
        <c:tickLblPos val="nextTo"/>
        <c:crossAx val="15908052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Revenu moyen équivalent - salariés</a:t>
            </a:r>
          </a:p>
        </c:rich>
      </c:tx>
      <c:layout/>
      <c:overlay val="0"/>
      <c:spPr>
        <a:noFill/>
        <a:ln>
          <a:noFill/>
        </a:ln>
        <a:effectLst/>
      </c:spPr>
    </c:title>
    <c:autoTitleDeleted val="0"/>
    <c:plotArea>
      <c:layout/>
      <c:lineChart>
        <c:grouping val="standard"/>
        <c:varyColors val="0"/>
        <c:ser>
          <c:idx val="0"/>
          <c:order val="0"/>
          <c:tx>
            <c:strRef>
              <c:f>Data!$A$14</c:f>
              <c:strCache>
                <c:ptCount val="1"/>
                <c:pt idx="0">
                  <c:v>Allemagne</c:v>
                </c:pt>
              </c:strCache>
            </c:strRef>
          </c:tx>
          <c:spPr>
            <a:ln w="28575" cap="rnd">
              <a:solidFill>
                <a:schemeClr val="accent1">
                  <a:lumMod val="60000"/>
                  <a:lumOff val="40000"/>
                </a:schemeClr>
              </a:solidFill>
              <a:round/>
            </a:ln>
            <a:effectLst/>
          </c:spPr>
          <c:marker>
            <c:symbol val="none"/>
          </c:marker>
          <c:cat>
            <c:strRef>
              <c:f>Data!$B$13:$K$13</c:f>
              <c:strCache>
                <c:ptCount val="10"/>
                <c:pt idx="0">
                  <c:v>2009</c:v>
                </c:pt>
                <c:pt idx="1">
                  <c:v>2010</c:v>
                </c:pt>
                <c:pt idx="2">
                  <c:v>2011</c:v>
                </c:pt>
                <c:pt idx="3">
                  <c:v>2012</c:v>
                </c:pt>
                <c:pt idx="4">
                  <c:v>2013</c:v>
                </c:pt>
                <c:pt idx="5">
                  <c:v>2014</c:v>
                </c:pt>
                <c:pt idx="6">
                  <c:v>2015</c:v>
                </c:pt>
                <c:pt idx="7">
                  <c:v>2016</c:v>
                </c:pt>
                <c:pt idx="8">
                  <c:v>2017</c:v>
                </c:pt>
                <c:pt idx="9">
                  <c:v>2018</c:v>
                </c:pt>
              </c:strCache>
            </c:strRef>
          </c:cat>
          <c:val>
            <c:numRef>
              <c:f>Data!$B$14:$K$14</c:f>
              <c:numCache>
                <c:formatCode>#,##0</c:formatCode>
                <c:ptCount val="10"/>
                <c:pt idx="0">
                  <c:v>23317</c:v>
                </c:pt>
                <c:pt idx="1">
                  <c:v>23665</c:v>
                </c:pt>
                <c:pt idx="2">
                  <c:v>23754</c:v>
                </c:pt>
                <c:pt idx="3">
                  <c:v>24299</c:v>
                </c:pt>
                <c:pt idx="4">
                  <c:v>24423</c:v>
                </c:pt>
                <c:pt idx="5">
                  <c:v>24305</c:v>
                </c:pt>
                <c:pt idx="6">
                  <c:v>25358</c:v>
                </c:pt>
                <c:pt idx="7">
                  <c:v>25875</c:v>
                </c:pt>
                <c:pt idx="8">
                  <c:v>26757</c:v>
                </c:pt>
                <c:pt idx="9">
                  <c:v>27440</c:v>
                </c:pt>
              </c:numCache>
            </c:numRef>
          </c:val>
          <c:smooth val="0"/>
          <c:extLst xmlns:c16r2="http://schemas.microsoft.com/office/drawing/2015/06/chart">
            <c:ext xmlns:c16="http://schemas.microsoft.com/office/drawing/2014/chart" uri="{C3380CC4-5D6E-409C-BE32-E72D297353CC}">
              <c16:uniqueId val="{00000000-7595-463E-9CC1-4518297CC3B8}"/>
            </c:ext>
          </c:extLst>
        </c:ser>
        <c:ser>
          <c:idx val="1"/>
          <c:order val="1"/>
          <c:tx>
            <c:strRef>
              <c:f>Data!$A$15</c:f>
              <c:strCache>
                <c:ptCount val="1"/>
                <c:pt idx="0">
                  <c:v>France</c:v>
                </c:pt>
              </c:strCache>
            </c:strRef>
          </c:tx>
          <c:spPr>
            <a:ln w="28575" cap="rnd">
              <a:solidFill>
                <a:schemeClr val="bg2">
                  <a:lumMod val="50000"/>
                </a:schemeClr>
              </a:solidFill>
              <a:round/>
            </a:ln>
            <a:effectLst/>
          </c:spPr>
          <c:marker>
            <c:symbol val="none"/>
          </c:marker>
          <c:cat>
            <c:strRef>
              <c:f>Data!$B$13:$K$13</c:f>
              <c:strCache>
                <c:ptCount val="10"/>
                <c:pt idx="0">
                  <c:v>2009</c:v>
                </c:pt>
                <c:pt idx="1">
                  <c:v>2010</c:v>
                </c:pt>
                <c:pt idx="2">
                  <c:v>2011</c:v>
                </c:pt>
                <c:pt idx="3">
                  <c:v>2012</c:v>
                </c:pt>
                <c:pt idx="4">
                  <c:v>2013</c:v>
                </c:pt>
                <c:pt idx="5">
                  <c:v>2014</c:v>
                </c:pt>
                <c:pt idx="6">
                  <c:v>2015</c:v>
                </c:pt>
                <c:pt idx="7">
                  <c:v>2016</c:v>
                </c:pt>
                <c:pt idx="8">
                  <c:v>2017</c:v>
                </c:pt>
                <c:pt idx="9">
                  <c:v>2018</c:v>
                </c:pt>
              </c:strCache>
            </c:strRef>
          </c:cat>
          <c:val>
            <c:numRef>
              <c:f>Data!$B$15:$K$15</c:f>
              <c:numCache>
                <c:formatCode>#,##0</c:formatCode>
                <c:ptCount val="10"/>
                <c:pt idx="0">
                  <c:v>24403</c:v>
                </c:pt>
                <c:pt idx="1">
                  <c:v>24901</c:v>
                </c:pt>
                <c:pt idx="2">
                  <c:v>25391</c:v>
                </c:pt>
                <c:pt idx="3">
                  <c:v>26209</c:v>
                </c:pt>
                <c:pt idx="4">
                  <c:v>25931</c:v>
                </c:pt>
                <c:pt idx="5">
                  <c:v>25692</c:v>
                </c:pt>
                <c:pt idx="6">
                  <c:v>25975</c:v>
                </c:pt>
                <c:pt idx="7">
                  <c:v>26780</c:v>
                </c:pt>
                <c:pt idx="8">
                  <c:v>26828</c:v>
                </c:pt>
                <c:pt idx="9">
                  <c:v>26978</c:v>
                </c:pt>
              </c:numCache>
            </c:numRef>
          </c:val>
          <c:smooth val="0"/>
          <c:extLst xmlns:c16r2="http://schemas.microsoft.com/office/drawing/2015/06/chart">
            <c:ext xmlns:c16="http://schemas.microsoft.com/office/drawing/2014/chart" uri="{C3380CC4-5D6E-409C-BE32-E72D297353CC}">
              <c16:uniqueId val="{00000001-7595-463E-9CC1-4518297CC3B8}"/>
            </c:ext>
          </c:extLst>
        </c:ser>
        <c:dLbls>
          <c:showLegendKey val="0"/>
          <c:showVal val="0"/>
          <c:showCatName val="0"/>
          <c:showSerName val="0"/>
          <c:showPercent val="0"/>
          <c:showBubbleSize val="0"/>
        </c:dLbls>
        <c:smooth val="0"/>
        <c:axId val="159081696"/>
        <c:axId val="159082088"/>
      </c:lineChart>
      <c:catAx>
        <c:axId val="159081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082088"/>
        <c:crosses val="autoZero"/>
        <c:auto val="1"/>
        <c:lblAlgn val="ctr"/>
        <c:lblOffset val="100"/>
        <c:noMultiLvlLbl val="0"/>
      </c:catAx>
      <c:valAx>
        <c:axId val="1590820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0816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Taux d'épargne des ménages</a:t>
            </a:r>
          </a:p>
        </c:rich>
      </c:tx>
      <c:layout/>
      <c:overlay val="0"/>
      <c:spPr>
        <a:noFill/>
        <a:ln>
          <a:noFill/>
        </a:ln>
        <a:effectLst/>
      </c:spPr>
    </c:title>
    <c:autoTitleDeleted val="0"/>
    <c:plotArea>
      <c:layout/>
      <c:lineChart>
        <c:grouping val="standard"/>
        <c:varyColors val="0"/>
        <c:ser>
          <c:idx val="0"/>
          <c:order val="0"/>
          <c:tx>
            <c:strRef>
              <c:f>Feuil2!$A$10</c:f>
              <c:strCache>
                <c:ptCount val="1"/>
                <c:pt idx="0">
                  <c:v>France</c:v>
                </c:pt>
              </c:strCache>
            </c:strRef>
          </c:tx>
          <c:spPr>
            <a:ln w="28575" cap="rnd">
              <a:solidFill>
                <a:schemeClr val="bg2">
                  <a:lumMod val="50000"/>
                </a:schemeClr>
              </a:solidFill>
              <a:round/>
            </a:ln>
            <a:effectLst/>
          </c:spPr>
          <c:marker>
            <c:symbol val="none"/>
          </c:marker>
          <c:cat>
            <c:numRef>
              <c:f>Feuil2!$B$9:$J$9</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Feuil2!$B$10:$J$10</c:f>
              <c:numCache>
                <c:formatCode>0.00%</c:formatCode>
                <c:ptCount val="9"/>
                <c:pt idx="0">
                  <c:v>0.15634722100221929</c:v>
                </c:pt>
                <c:pt idx="1">
                  <c:v>0.15219729839869625</c:v>
                </c:pt>
                <c:pt idx="2">
                  <c:v>0.15278458278141813</c:v>
                </c:pt>
                <c:pt idx="3">
                  <c:v>0.13897992709830564</c:v>
                </c:pt>
                <c:pt idx="4">
                  <c:v>0.14250177187113294</c:v>
                </c:pt>
                <c:pt idx="5">
                  <c:v>0.13736636718395498</c:v>
                </c:pt>
                <c:pt idx="6">
                  <c:v>0.13552012322085594</c:v>
                </c:pt>
                <c:pt idx="7">
                  <c:v>0.13561651668907487</c:v>
                </c:pt>
                <c:pt idx="8">
                  <c:v>0.13849416913482107</c:v>
                </c:pt>
              </c:numCache>
            </c:numRef>
          </c:val>
          <c:smooth val="0"/>
          <c:extLst xmlns:c16r2="http://schemas.microsoft.com/office/drawing/2015/06/chart">
            <c:ext xmlns:c16="http://schemas.microsoft.com/office/drawing/2014/chart" uri="{C3380CC4-5D6E-409C-BE32-E72D297353CC}">
              <c16:uniqueId val="{00000000-B4DC-41F4-BF98-2E4ABDF9A3EC}"/>
            </c:ext>
          </c:extLst>
        </c:ser>
        <c:ser>
          <c:idx val="1"/>
          <c:order val="1"/>
          <c:tx>
            <c:strRef>
              <c:f>Feuil2!$A$11</c:f>
              <c:strCache>
                <c:ptCount val="1"/>
                <c:pt idx="0">
                  <c:v>Allemagne</c:v>
                </c:pt>
              </c:strCache>
            </c:strRef>
          </c:tx>
          <c:spPr>
            <a:ln w="28575" cap="rnd">
              <a:solidFill>
                <a:schemeClr val="accent1">
                  <a:lumMod val="60000"/>
                  <a:lumOff val="40000"/>
                </a:schemeClr>
              </a:solidFill>
              <a:round/>
            </a:ln>
            <a:effectLst/>
          </c:spPr>
          <c:marker>
            <c:symbol val="none"/>
          </c:marker>
          <c:cat>
            <c:numRef>
              <c:f>Feuil2!$B$9:$J$9</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Feuil2!$B$11:$J$11</c:f>
              <c:numCache>
                <c:formatCode>0.00%</c:formatCode>
                <c:ptCount val="9"/>
                <c:pt idx="0">
                  <c:v>0.17791022561496694</c:v>
                </c:pt>
                <c:pt idx="1">
                  <c:v>0.1757369647547084</c:v>
                </c:pt>
                <c:pt idx="2">
                  <c:v>0.17375544510537677</c:v>
                </c:pt>
                <c:pt idx="3">
                  <c:v>0.17202972166569783</c:v>
                </c:pt>
                <c:pt idx="4">
                  <c:v>0.17812433040424094</c:v>
                </c:pt>
                <c:pt idx="5">
                  <c:v>0.18068109116334241</c:v>
                </c:pt>
                <c:pt idx="6">
                  <c:v>0.18137465721433757</c:v>
                </c:pt>
                <c:pt idx="7">
                  <c:v>0.18478490973546063</c:v>
                </c:pt>
                <c:pt idx="8">
                  <c:v>0.19073047544217567</c:v>
                </c:pt>
              </c:numCache>
            </c:numRef>
          </c:val>
          <c:smooth val="0"/>
          <c:extLst xmlns:c16r2="http://schemas.microsoft.com/office/drawing/2015/06/chart">
            <c:ext xmlns:c16="http://schemas.microsoft.com/office/drawing/2014/chart" uri="{C3380CC4-5D6E-409C-BE32-E72D297353CC}">
              <c16:uniqueId val="{00000001-B4DC-41F4-BF98-2E4ABDF9A3EC}"/>
            </c:ext>
          </c:extLst>
        </c:ser>
        <c:dLbls>
          <c:showLegendKey val="0"/>
          <c:showVal val="0"/>
          <c:showCatName val="0"/>
          <c:showSerName val="0"/>
          <c:showPercent val="0"/>
          <c:showBubbleSize val="0"/>
        </c:dLbls>
        <c:smooth val="0"/>
        <c:axId val="159736992"/>
        <c:axId val="159737384"/>
      </c:lineChart>
      <c:catAx>
        <c:axId val="159736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37384"/>
        <c:crosses val="autoZero"/>
        <c:auto val="1"/>
        <c:lblAlgn val="ctr"/>
        <c:lblOffset val="100"/>
        <c:noMultiLvlLbl val="0"/>
      </c:catAx>
      <c:valAx>
        <c:axId val="159737384"/>
        <c:scaling>
          <c:orientation val="minMax"/>
          <c:min val="0.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369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Taux de rémunération</a:t>
            </a:r>
            <a:r>
              <a:rPr lang="fr-FR" baseline="0"/>
              <a:t> des salariés</a:t>
            </a:r>
            <a:endParaRPr lang="fr-FR"/>
          </a:p>
        </c:rich>
      </c:tx>
      <c:layout>
        <c:manualLayout>
          <c:xMode val="edge"/>
          <c:yMode val="edge"/>
          <c:x val="0.2299849592664554"/>
          <c:y val="2.7777777777777863E-2"/>
        </c:manualLayout>
      </c:layout>
      <c:overlay val="0"/>
      <c:spPr>
        <a:noFill/>
        <a:ln>
          <a:noFill/>
        </a:ln>
        <a:effectLst/>
      </c:spPr>
    </c:title>
    <c:autoTitleDeleted val="0"/>
    <c:plotArea>
      <c:layout/>
      <c:lineChart>
        <c:grouping val="standard"/>
        <c:varyColors val="0"/>
        <c:ser>
          <c:idx val="0"/>
          <c:order val="0"/>
          <c:tx>
            <c:strRef>
              <c:f>Feuil2!$A$6</c:f>
              <c:strCache>
                <c:ptCount val="1"/>
                <c:pt idx="0">
                  <c:v>France</c:v>
                </c:pt>
              </c:strCache>
            </c:strRef>
          </c:tx>
          <c:spPr>
            <a:ln w="28575" cap="rnd">
              <a:solidFill>
                <a:schemeClr val="bg2">
                  <a:lumMod val="50000"/>
                </a:schemeClr>
              </a:solidFill>
              <a:round/>
            </a:ln>
            <a:effectLst/>
          </c:spPr>
          <c:marker>
            <c:symbol val="none"/>
          </c:marker>
          <c:cat>
            <c:numRef>
              <c:f>Feuil2!$B$5:$J$5</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Feuil2!$B$6:$J$6</c:f>
              <c:numCache>
                <c:formatCode>0.00%</c:formatCode>
                <c:ptCount val="9"/>
                <c:pt idx="0">
                  <c:v>0.65565979306866373</c:v>
                </c:pt>
                <c:pt idx="1">
                  <c:v>0.65393511994106845</c:v>
                </c:pt>
                <c:pt idx="2">
                  <c:v>0.66026397217060961</c:v>
                </c:pt>
                <c:pt idx="3">
                  <c:v>0.66310901288831692</c:v>
                </c:pt>
                <c:pt idx="4">
                  <c:v>0.66441993182638603</c:v>
                </c:pt>
                <c:pt idx="5">
                  <c:v>0.65465971386549204</c:v>
                </c:pt>
                <c:pt idx="6">
                  <c:v>0.65781159411418699</c:v>
                </c:pt>
                <c:pt idx="7">
                  <c:v>0.65883716147074278</c:v>
                </c:pt>
                <c:pt idx="8">
                  <c:v>0.6642876163362198</c:v>
                </c:pt>
              </c:numCache>
            </c:numRef>
          </c:val>
          <c:smooth val="0"/>
          <c:extLst xmlns:c16r2="http://schemas.microsoft.com/office/drawing/2015/06/chart">
            <c:ext xmlns:c16="http://schemas.microsoft.com/office/drawing/2014/chart" uri="{C3380CC4-5D6E-409C-BE32-E72D297353CC}">
              <c16:uniqueId val="{00000000-2D7A-4670-9CCF-710A8CDC2459}"/>
            </c:ext>
          </c:extLst>
        </c:ser>
        <c:ser>
          <c:idx val="1"/>
          <c:order val="1"/>
          <c:tx>
            <c:strRef>
              <c:f>Feuil2!$A$7</c:f>
              <c:strCache>
                <c:ptCount val="1"/>
                <c:pt idx="0">
                  <c:v>Allemagne</c:v>
                </c:pt>
              </c:strCache>
            </c:strRef>
          </c:tx>
          <c:spPr>
            <a:ln w="28575" cap="rnd">
              <a:solidFill>
                <a:schemeClr val="accent1">
                  <a:lumMod val="60000"/>
                  <a:lumOff val="40000"/>
                </a:schemeClr>
              </a:solidFill>
              <a:round/>
            </a:ln>
            <a:effectLst/>
          </c:spPr>
          <c:marker>
            <c:symbol val="none"/>
          </c:marker>
          <c:cat>
            <c:numRef>
              <c:f>Feuil2!$B$5:$J$5</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Feuil2!$B$7:$J$7</c:f>
              <c:numCache>
                <c:formatCode>0.00%</c:formatCode>
                <c:ptCount val="9"/>
                <c:pt idx="0">
                  <c:v>0.58932711045492558</c:v>
                </c:pt>
                <c:pt idx="1">
                  <c:v>0.58894576220854178</c:v>
                </c:pt>
                <c:pt idx="2">
                  <c:v>0.60710517082341464</c:v>
                </c:pt>
                <c:pt idx="3">
                  <c:v>0.61028830857323169</c:v>
                </c:pt>
                <c:pt idx="4">
                  <c:v>0.60647488118973369</c:v>
                </c:pt>
                <c:pt idx="5">
                  <c:v>0.60951429849473104</c:v>
                </c:pt>
                <c:pt idx="6">
                  <c:v>0.60725089921631215</c:v>
                </c:pt>
                <c:pt idx="7">
                  <c:v>0.61361400056227255</c:v>
                </c:pt>
                <c:pt idx="8">
                  <c:v>0.62506813425043561</c:v>
                </c:pt>
              </c:numCache>
            </c:numRef>
          </c:val>
          <c:smooth val="0"/>
          <c:extLst xmlns:c16r2="http://schemas.microsoft.com/office/drawing/2015/06/chart">
            <c:ext xmlns:c16="http://schemas.microsoft.com/office/drawing/2014/chart" uri="{C3380CC4-5D6E-409C-BE32-E72D297353CC}">
              <c16:uniqueId val="{00000001-2D7A-4670-9CCF-710A8CDC2459}"/>
            </c:ext>
          </c:extLst>
        </c:ser>
        <c:dLbls>
          <c:showLegendKey val="0"/>
          <c:showVal val="0"/>
          <c:showCatName val="0"/>
          <c:showSerName val="0"/>
          <c:showPercent val="0"/>
          <c:showBubbleSize val="0"/>
        </c:dLbls>
        <c:smooth val="0"/>
        <c:axId val="159738560"/>
        <c:axId val="159738952"/>
      </c:lineChart>
      <c:catAx>
        <c:axId val="159738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38952"/>
        <c:crosses val="autoZero"/>
        <c:auto val="1"/>
        <c:lblAlgn val="ctr"/>
        <c:lblOffset val="100"/>
        <c:noMultiLvlLbl val="0"/>
      </c:catAx>
      <c:valAx>
        <c:axId val="159738952"/>
        <c:scaling>
          <c:orientation val="minMax"/>
          <c:min val="0.58000000000000007"/>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385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Part des prestations sociales nettes (hors transfert</a:t>
            </a:r>
            <a:r>
              <a:rPr lang="fr-FR" baseline="0"/>
              <a:t> en nature) dans le revenu disponible des ménages</a:t>
            </a:r>
            <a:endParaRPr lang="fr-FR"/>
          </a:p>
        </c:rich>
      </c:tx>
      <c:layout/>
      <c:overlay val="0"/>
      <c:spPr>
        <a:noFill/>
        <a:ln>
          <a:noFill/>
        </a:ln>
        <a:effectLst/>
      </c:spPr>
    </c:title>
    <c:autoTitleDeleted val="0"/>
    <c:plotArea>
      <c:layout/>
      <c:lineChart>
        <c:grouping val="standard"/>
        <c:varyColors val="0"/>
        <c:ser>
          <c:idx val="0"/>
          <c:order val="0"/>
          <c:tx>
            <c:strRef>
              <c:f>Feuil2!$A$54</c:f>
              <c:strCache>
                <c:ptCount val="1"/>
                <c:pt idx="0">
                  <c:v>France</c:v>
                </c:pt>
              </c:strCache>
            </c:strRef>
          </c:tx>
          <c:spPr>
            <a:ln w="28575" cap="rnd">
              <a:solidFill>
                <a:schemeClr val="bg2">
                  <a:lumMod val="50000"/>
                </a:schemeClr>
              </a:solidFill>
              <a:round/>
            </a:ln>
            <a:effectLst/>
          </c:spPr>
          <c:marker>
            <c:symbol val="none"/>
          </c:marker>
          <c:cat>
            <c:numRef>
              <c:f>Feuil2!$B$53:$J$53</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Feuil2!$B$54:$J$54</c:f>
              <c:numCache>
                <c:formatCode>0.00%</c:formatCode>
                <c:ptCount val="9"/>
                <c:pt idx="0">
                  <c:v>0.32111870271426429</c:v>
                </c:pt>
                <c:pt idx="1">
                  <c:v>0.32216355834691734</c:v>
                </c:pt>
                <c:pt idx="2">
                  <c:v>0.33079211230689748</c:v>
                </c:pt>
                <c:pt idx="3">
                  <c:v>0.34196432625480838</c:v>
                </c:pt>
                <c:pt idx="4">
                  <c:v>0.34563568860604227</c:v>
                </c:pt>
                <c:pt idx="5">
                  <c:v>0.34695489608857438</c:v>
                </c:pt>
                <c:pt idx="6">
                  <c:v>0.34686171881685213</c:v>
                </c:pt>
                <c:pt idx="7">
                  <c:v>0.34428365011799228</c:v>
                </c:pt>
                <c:pt idx="8">
                  <c:v>0.34287225885496286</c:v>
                </c:pt>
              </c:numCache>
            </c:numRef>
          </c:val>
          <c:smooth val="0"/>
          <c:extLst xmlns:c16r2="http://schemas.microsoft.com/office/drawing/2015/06/chart">
            <c:ext xmlns:c16="http://schemas.microsoft.com/office/drawing/2014/chart" uri="{C3380CC4-5D6E-409C-BE32-E72D297353CC}">
              <c16:uniqueId val="{00000000-3293-4F0E-81EA-597EF3E2BB49}"/>
            </c:ext>
          </c:extLst>
        </c:ser>
        <c:ser>
          <c:idx val="1"/>
          <c:order val="1"/>
          <c:tx>
            <c:strRef>
              <c:f>Feuil2!$A$55</c:f>
              <c:strCache>
                <c:ptCount val="1"/>
                <c:pt idx="0">
                  <c:v>Allemagne</c:v>
                </c:pt>
              </c:strCache>
            </c:strRef>
          </c:tx>
          <c:spPr>
            <a:ln w="28575" cap="rnd">
              <a:solidFill>
                <a:schemeClr val="accent1">
                  <a:lumMod val="60000"/>
                  <a:lumOff val="40000"/>
                </a:schemeClr>
              </a:solidFill>
              <a:round/>
            </a:ln>
            <a:effectLst/>
          </c:spPr>
          <c:marker>
            <c:symbol val="none"/>
          </c:marker>
          <c:cat>
            <c:numRef>
              <c:f>Feuil2!$B$53:$J$53</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Feuil2!$B$55:$J$55</c:f>
              <c:numCache>
                <c:formatCode>0.00%</c:formatCode>
                <c:ptCount val="9"/>
                <c:pt idx="0">
                  <c:v>0.28799544560629464</c:v>
                </c:pt>
                <c:pt idx="1">
                  <c:v>0.27562164237942882</c:v>
                </c:pt>
                <c:pt idx="2">
                  <c:v>0.27320098267802512</c:v>
                </c:pt>
                <c:pt idx="3">
                  <c:v>0.27449069393633035</c:v>
                </c:pt>
                <c:pt idx="4">
                  <c:v>0.27493486008890367</c:v>
                </c:pt>
                <c:pt idx="5">
                  <c:v>0.27819339067624244</c:v>
                </c:pt>
                <c:pt idx="6">
                  <c:v>0.27910678675790201</c:v>
                </c:pt>
                <c:pt idx="7">
                  <c:v>0.28125835886549055</c:v>
                </c:pt>
                <c:pt idx="8">
                  <c:v>0.27841636211167797</c:v>
                </c:pt>
              </c:numCache>
            </c:numRef>
          </c:val>
          <c:smooth val="0"/>
          <c:extLst xmlns:c16r2="http://schemas.microsoft.com/office/drawing/2015/06/chart">
            <c:ext xmlns:c16="http://schemas.microsoft.com/office/drawing/2014/chart" uri="{C3380CC4-5D6E-409C-BE32-E72D297353CC}">
              <c16:uniqueId val="{00000001-3293-4F0E-81EA-597EF3E2BB49}"/>
            </c:ext>
          </c:extLst>
        </c:ser>
        <c:dLbls>
          <c:showLegendKey val="0"/>
          <c:showVal val="0"/>
          <c:showCatName val="0"/>
          <c:showSerName val="0"/>
          <c:showPercent val="0"/>
          <c:showBubbleSize val="0"/>
        </c:dLbls>
        <c:smooth val="0"/>
        <c:axId val="159740128"/>
        <c:axId val="160013192"/>
      </c:lineChart>
      <c:catAx>
        <c:axId val="15974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0013192"/>
        <c:crosses val="autoZero"/>
        <c:auto val="1"/>
        <c:lblAlgn val="ctr"/>
        <c:lblOffset val="100"/>
        <c:noMultiLvlLbl val="0"/>
      </c:catAx>
      <c:valAx>
        <c:axId val="160013192"/>
        <c:scaling>
          <c:orientation val="minMax"/>
          <c:min val="0.25"/>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9740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a:t>Taux de chômage</a:t>
            </a:r>
            <a:r>
              <a:rPr lang="fr-FR" baseline="0"/>
              <a:t> des jeunes (15-24 ans) en % de la population active</a:t>
            </a:r>
            <a:endParaRPr lang="fr-FR"/>
          </a:p>
        </c:rich>
      </c:tx>
      <c:layout/>
      <c:overlay val="0"/>
    </c:title>
    <c:autoTitleDeleted val="0"/>
    <c:plotArea>
      <c:layout/>
      <c:lineChart>
        <c:grouping val="standard"/>
        <c:varyColors val="0"/>
        <c:ser>
          <c:idx val="0"/>
          <c:order val="0"/>
          <c:tx>
            <c:strRef>
              <c:f>Data!$A$23</c:f>
              <c:strCache>
                <c:ptCount val="1"/>
                <c:pt idx="0">
                  <c:v>Allemagne</c:v>
                </c:pt>
              </c:strCache>
            </c:strRef>
          </c:tx>
          <c:marker>
            <c:symbol val="none"/>
          </c:marker>
          <c:cat>
            <c:strRef>
              <c:f>Data!$B$22:$K$22</c:f>
              <c:strCache>
                <c:ptCount val="10"/>
                <c:pt idx="0">
                  <c:v>2010</c:v>
                </c:pt>
                <c:pt idx="1">
                  <c:v>2011</c:v>
                </c:pt>
                <c:pt idx="2">
                  <c:v>2012</c:v>
                </c:pt>
                <c:pt idx="3">
                  <c:v>2013</c:v>
                </c:pt>
                <c:pt idx="4">
                  <c:v>2014</c:v>
                </c:pt>
                <c:pt idx="5">
                  <c:v>2015</c:v>
                </c:pt>
                <c:pt idx="6">
                  <c:v>2016</c:v>
                </c:pt>
                <c:pt idx="7">
                  <c:v>2017</c:v>
                </c:pt>
                <c:pt idx="8">
                  <c:v>2018</c:v>
                </c:pt>
                <c:pt idx="9">
                  <c:v>2019</c:v>
                </c:pt>
              </c:strCache>
            </c:strRef>
          </c:cat>
          <c:val>
            <c:numRef>
              <c:f>Data!$B$23:$K$23</c:f>
              <c:numCache>
                <c:formatCode>#,##0.0</c:formatCode>
                <c:ptCount val="10"/>
                <c:pt idx="0">
                  <c:v>9.8000000000000007</c:v>
                </c:pt>
                <c:pt idx="1">
                  <c:v>8.5</c:v>
                </c:pt>
                <c:pt idx="2">
                  <c:v>8</c:v>
                </c:pt>
                <c:pt idx="3">
                  <c:v>7.8</c:v>
                </c:pt>
                <c:pt idx="4">
                  <c:v>7.7</c:v>
                </c:pt>
                <c:pt idx="5">
                  <c:v>7.2</c:v>
                </c:pt>
                <c:pt idx="6">
                  <c:v>7.1</c:v>
                </c:pt>
                <c:pt idx="7">
                  <c:v>6.8</c:v>
                </c:pt>
                <c:pt idx="8">
                  <c:v>6.2</c:v>
                </c:pt>
                <c:pt idx="9">
                  <c:v>5.8</c:v>
                </c:pt>
              </c:numCache>
            </c:numRef>
          </c:val>
          <c:smooth val="0"/>
        </c:ser>
        <c:ser>
          <c:idx val="1"/>
          <c:order val="1"/>
          <c:tx>
            <c:strRef>
              <c:f>Data!$A$24</c:f>
              <c:strCache>
                <c:ptCount val="1"/>
                <c:pt idx="0">
                  <c:v>France</c:v>
                </c:pt>
              </c:strCache>
            </c:strRef>
          </c:tx>
          <c:spPr>
            <a:ln>
              <a:solidFill>
                <a:schemeClr val="bg2">
                  <a:lumMod val="50000"/>
                </a:schemeClr>
              </a:solidFill>
            </a:ln>
          </c:spPr>
          <c:marker>
            <c:symbol val="none"/>
          </c:marker>
          <c:cat>
            <c:strRef>
              <c:f>Data!$B$22:$K$22</c:f>
              <c:strCache>
                <c:ptCount val="10"/>
                <c:pt idx="0">
                  <c:v>2010</c:v>
                </c:pt>
                <c:pt idx="1">
                  <c:v>2011</c:v>
                </c:pt>
                <c:pt idx="2">
                  <c:v>2012</c:v>
                </c:pt>
                <c:pt idx="3">
                  <c:v>2013</c:v>
                </c:pt>
                <c:pt idx="4">
                  <c:v>2014</c:v>
                </c:pt>
                <c:pt idx="5">
                  <c:v>2015</c:v>
                </c:pt>
                <c:pt idx="6">
                  <c:v>2016</c:v>
                </c:pt>
                <c:pt idx="7">
                  <c:v>2017</c:v>
                </c:pt>
                <c:pt idx="8">
                  <c:v>2018</c:v>
                </c:pt>
                <c:pt idx="9">
                  <c:v>2019</c:v>
                </c:pt>
              </c:strCache>
            </c:strRef>
          </c:cat>
          <c:val>
            <c:numRef>
              <c:f>Data!$B$24:$K$24</c:f>
              <c:numCache>
                <c:formatCode>#,##0.0</c:formatCode>
                <c:ptCount val="10"/>
                <c:pt idx="0">
                  <c:v>23.3</c:v>
                </c:pt>
                <c:pt idx="1">
                  <c:v>22.7</c:v>
                </c:pt>
                <c:pt idx="2">
                  <c:v>24.4</c:v>
                </c:pt>
                <c:pt idx="3">
                  <c:v>24.9</c:v>
                </c:pt>
                <c:pt idx="4">
                  <c:v>24.2</c:v>
                </c:pt>
                <c:pt idx="5">
                  <c:v>24.7</c:v>
                </c:pt>
                <c:pt idx="6">
                  <c:v>24.5</c:v>
                </c:pt>
                <c:pt idx="7">
                  <c:v>22.1</c:v>
                </c:pt>
                <c:pt idx="8">
                  <c:v>20.8</c:v>
                </c:pt>
                <c:pt idx="9">
                  <c:v>19.600000000000001</c:v>
                </c:pt>
              </c:numCache>
            </c:numRef>
          </c:val>
          <c:smooth val="0"/>
        </c:ser>
        <c:dLbls>
          <c:showLegendKey val="0"/>
          <c:showVal val="0"/>
          <c:showCatName val="0"/>
          <c:showSerName val="0"/>
          <c:showPercent val="0"/>
          <c:showBubbleSize val="0"/>
        </c:dLbls>
        <c:smooth val="0"/>
        <c:axId val="160013976"/>
        <c:axId val="160014368"/>
      </c:lineChart>
      <c:catAx>
        <c:axId val="160013976"/>
        <c:scaling>
          <c:orientation val="minMax"/>
        </c:scaling>
        <c:delete val="0"/>
        <c:axPos val="b"/>
        <c:numFmt formatCode="General" sourceLinked="0"/>
        <c:majorTickMark val="out"/>
        <c:minorTickMark val="none"/>
        <c:tickLblPos val="nextTo"/>
        <c:crossAx val="160014368"/>
        <c:crosses val="autoZero"/>
        <c:auto val="1"/>
        <c:lblAlgn val="ctr"/>
        <c:lblOffset val="100"/>
        <c:noMultiLvlLbl val="0"/>
      </c:catAx>
      <c:valAx>
        <c:axId val="160014368"/>
        <c:scaling>
          <c:orientation val="minMax"/>
        </c:scaling>
        <c:delete val="0"/>
        <c:axPos val="l"/>
        <c:majorGridlines/>
        <c:numFmt formatCode="#,##0.0" sourceLinked="1"/>
        <c:majorTickMark val="out"/>
        <c:minorTickMark val="none"/>
        <c:tickLblPos val="nextTo"/>
        <c:crossAx val="160013976"/>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Taux de chômage des séniors (55-74 ans) en</a:t>
            </a:r>
            <a:r>
              <a:rPr lang="en-US" baseline="0"/>
              <a:t> % de la population active</a:t>
            </a:r>
            <a:endParaRPr lang="en-US"/>
          </a:p>
        </c:rich>
      </c:tx>
      <c:layout/>
      <c:overlay val="0"/>
    </c:title>
    <c:autoTitleDeleted val="0"/>
    <c:plotArea>
      <c:layout/>
      <c:lineChart>
        <c:grouping val="standard"/>
        <c:varyColors val="0"/>
        <c:ser>
          <c:idx val="0"/>
          <c:order val="0"/>
          <c:tx>
            <c:strRef>
              <c:f>Data!$A$133</c:f>
              <c:strCache>
                <c:ptCount val="1"/>
                <c:pt idx="0">
                  <c:v>Allemagne</c:v>
                </c:pt>
              </c:strCache>
            </c:strRef>
          </c:tx>
          <c:marker>
            <c:symbol val="none"/>
          </c:marker>
          <c:cat>
            <c:strRef>
              <c:f>Data!$B$132:$K$132</c:f>
              <c:strCache>
                <c:ptCount val="10"/>
                <c:pt idx="0">
                  <c:v>2010</c:v>
                </c:pt>
                <c:pt idx="1">
                  <c:v>2011</c:v>
                </c:pt>
                <c:pt idx="2">
                  <c:v>2012</c:v>
                </c:pt>
                <c:pt idx="3">
                  <c:v>2013</c:v>
                </c:pt>
                <c:pt idx="4">
                  <c:v>2014</c:v>
                </c:pt>
                <c:pt idx="5">
                  <c:v>2015</c:v>
                </c:pt>
                <c:pt idx="6">
                  <c:v>2016</c:v>
                </c:pt>
                <c:pt idx="7">
                  <c:v>2017</c:v>
                </c:pt>
                <c:pt idx="8">
                  <c:v>2018</c:v>
                </c:pt>
                <c:pt idx="9">
                  <c:v>2019</c:v>
                </c:pt>
              </c:strCache>
            </c:strRef>
          </c:cat>
          <c:val>
            <c:numRef>
              <c:f>Data!$B$133:$K$133</c:f>
              <c:numCache>
                <c:formatCode>#,##0.0</c:formatCode>
                <c:ptCount val="10"/>
                <c:pt idx="0">
                  <c:v>7</c:v>
                </c:pt>
                <c:pt idx="1">
                  <c:v>5.9</c:v>
                </c:pt>
                <c:pt idx="2">
                  <c:v>5.4</c:v>
                </c:pt>
                <c:pt idx="3">
                  <c:v>5.2</c:v>
                </c:pt>
                <c:pt idx="4">
                  <c:v>4.7</c:v>
                </c:pt>
                <c:pt idx="5">
                  <c:v>4.3</c:v>
                </c:pt>
                <c:pt idx="6">
                  <c:v>3.6</c:v>
                </c:pt>
                <c:pt idx="7">
                  <c:v>3.1</c:v>
                </c:pt>
                <c:pt idx="8">
                  <c:v>2.7</c:v>
                </c:pt>
                <c:pt idx="9">
                  <c:v>2.5</c:v>
                </c:pt>
              </c:numCache>
            </c:numRef>
          </c:val>
          <c:smooth val="0"/>
        </c:ser>
        <c:ser>
          <c:idx val="1"/>
          <c:order val="1"/>
          <c:tx>
            <c:strRef>
              <c:f>Data!$A$134</c:f>
              <c:strCache>
                <c:ptCount val="1"/>
                <c:pt idx="0">
                  <c:v>France</c:v>
                </c:pt>
              </c:strCache>
            </c:strRef>
          </c:tx>
          <c:spPr>
            <a:ln>
              <a:solidFill>
                <a:schemeClr val="bg2">
                  <a:lumMod val="50000"/>
                </a:schemeClr>
              </a:solidFill>
            </a:ln>
          </c:spPr>
          <c:marker>
            <c:symbol val="none"/>
          </c:marker>
          <c:cat>
            <c:strRef>
              <c:f>Data!$B$132:$K$132</c:f>
              <c:strCache>
                <c:ptCount val="10"/>
                <c:pt idx="0">
                  <c:v>2010</c:v>
                </c:pt>
                <c:pt idx="1">
                  <c:v>2011</c:v>
                </c:pt>
                <c:pt idx="2">
                  <c:v>2012</c:v>
                </c:pt>
                <c:pt idx="3">
                  <c:v>2013</c:v>
                </c:pt>
                <c:pt idx="4">
                  <c:v>2014</c:v>
                </c:pt>
                <c:pt idx="5">
                  <c:v>2015</c:v>
                </c:pt>
                <c:pt idx="6">
                  <c:v>2016</c:v>
                </c:pt>
                <c:pt idx="7">
                  <c:v>2017</c:v>
                </c:pt>
                <c:pt idx="8">
                  <c:v>2018</c:v>
                </c:pt>
                <c:pt idx="9">
                  <c:v>2019</c:v>
                </c:pt>
              </c:strCache>
            </c:strRef>
          </c:cat>
          <c:val>
            <c:numRef>
              <c:f>Data!$B$134:$K$134</c:f>
              <c:numCache>
                <c:formatCode>#,##0.0</c:formatCode>
                <c:ptCount val="10"/>
                <c:pt idx="0">
                  <c:v>5.8</c:v>
                </c:pt>
                <c:pt idx="1">
                  <c:v>5.7</c:v>
                </c:pt>
                <c:pt idx="2">
                  <c:v>6.1</c:v>
                </c:pt>
                <c:pt idx="3">
                  <c:v>6.9</c:v>
                </c:pt>
                <c:pt idx="4">
                  <c:v>7.3</c:v>
                </c:pt>
                <c:pt idx="5">
                  <c:v>7.1</c:v>
                </c:pt>
                <c:pt idx="6">
                  <c:v>6.9</c:v>
                </c:pt>
                <c:pt idx="7">
                  <c:v>6.3</c:v>
                </c:pt>
                <c:pt idx="8">
                  <c:v>6.4</c:v>
                </c:pt>
                <c:pt idx="9">
                  <c:v>6.5</c:v>
                </c:pt>
              </c:numCache>
            </c:numRef>
          </c:val>
          <c:smooth val="0"/>
        </c:ser>
        <c:dLbls>
          <c:showLegendKey val="0"/>
          <c:showVal val="0"/>
          <c:showCatName val="0"/>
          <c:showSerName val="0"/>
          <c:showPercent val="0"/>
          <c:showBubbleSize val="0"/>
        </c:dLbls>
        <c:smooth val="0"/>
        <c:axId val="160015152"/>
        <c:axId val="160015544"/>
      </c:lineChart>
      <c:catAx>
        <c:axId val="160015152"/>
        <c:scaling>
          <c:orientation val="minMax"/>
        </c:scaling>
        <c:delete val="0"/>
        <c:axPos val="b"/>
        <c:numFmt formatCode="General" sourceLinked="0"/>
        <c:majorTickMark val="out"/>
        <c:minorTickMark val="none"/>
        <c:tickLblPos val="nextTo"/>
        <c:crossAx val="160015544"/>
        <c:crosses val="autoZero"/>
        <c:auto val="1"/>
        <c:lblAlgn val="ctr"/>
        <c:lblOffset val="100"/>
        <c:noMultiLvlLbl val="0"/>
      </c:catAx>
      <c:valAx>
        <c:axId val="160015544"/>
        <c:scaling>
          <c:orientation val="minMax"/>
        </c:scaling>
        <c:delete val="0"/>
        <c:axPos val="l"/>
        <c:majorGridlines/>
        <c:numFmt formatCode="#,##0.0" sourceLinked="1"/>
        <c:majorTickMark val="out"/>
        <c:minorTickMark val="none"/>
        <c:tickLblPos val="nextTo"/>
        <c:crossAx val="16001515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Subventions </a:t>
            </a:r>
            <a:r>
              <a:rPr lang="en-US" dirty="0" err="1" smtClean="0"/>
              <a:t>reçues</a:t>
            </a:r>
            <a:r>
              <a:rPr lang="en-US" baseline="0" dirty="0" smtClean="0"/>
              <a:t> </a:t>
            </a:r>
            <a:r>
              <a:rPr lang="en-US" baseline="0" dirty="0"/>
              <a:t>par les SNF en % de la VAB</a:t>
            </a:r>
            <a:endParaRPr lang="en-US" dirty="0"/>
          </a:p>
        </c:rich>
      </c:tx>
      <c:layout/>
      <c:overlay val="0"/>
      <c:spPr>
        <a:noFill/>
        <a:ln>
          <a:noFill/>
        </a:ln>
        <a:effectLst/>
      </c:spPr>
    </c:title>
    <c:autoTitleDeleted val="0"/>
    <c:plotArea>
      <c:layout/>
      <c:lineChart>
        <c:grouping val="standard"/>
        <c:varyColors val="0"/>
        <c:ser>
          <c:idx val="0"/>
          <c:order val="0"/>
          <c:tx>
            <c:strRef>
              <c:f>Feuil2!$A$38</c:f>
              <c:strCache>
                <c:ptCount val="1"/>
                <c:pt idx="0">
                  <c:v>France</c:v>
                </c:pt>
              </c:strCache>
            </c:strRef>
          </c:tx>
          <c:spPr>
            <a:ln w="28575" cap="rnd">
              <a:solidFill>
                <a:schemeClr val="bg2">
                  <a:lumMod val="50000"/>
                </a:schemeClr>
              </a:solidFill>
              <a:round/>
            </a:ln>
            <a:effectLst/>
          </c:spPr>
          <c:marker>
            <c:symbol val="none"/>
          </c:marker>
          <c:cat>
            <c:numRef>
              <c:f>Feuil2!$B$37:$J$37</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Feuil2!$B$38:$J$38</c:f>
              <c:numCache>
                <c:formatCode>0.00%</c:formatCode>
                <c:ptCount val="9"/>
                <c:pt idx="0">
                  <c:v>1.8313849495653203E-2</c:v>
                </c:pt>
                <c:pt idx="1">
                  <c:v>1.5898509419198053E-2</c:v>
                </c:pt>
                <c:pt idx="2">
                  <c:v>1.5950831225902767E-2</c:v>
                </c:pt>
                <c:pt idx="3">
                  <c:v>1.536511929972127E-2</c:v>
                </c:pt>
                <c:pt idx="4">
                  <c:v>2.2982646131914392E-2</c:v>
                </c:pt>
                <c:pt idx="5">
                  <c:v>2.8291661095511879E-2</c:v>
                </c:pt>
                <c:pt idx="6">
                  <c:v>2.7509634362077151E-2</c:v>
                </c:pt>
                <c:pt idx="7">
                  <c:v>2.7820403547780689E-2</c:v>
                </c:pt>
                <c:pt idx="8">
                  <c:v>2.8612710112004988E-2</c:v>
                </c:pt>
              </c:numCache>
            </c:numRef>
          </c:val>
          <c:smooth val="0"/>
          <c:extLst xmlns:c16r2="http://schemas.microsoft.com/office/drawing/2015/06/chart">
            <c:ext xmlns:c16="http://schemas.microsoft.com/office/drawing/2014/chart" uri="{C3380CC4-5D6E-409C-BE32-E72D297353CC}">
              <c16:uniqueId val="{00000000-827A-470A-8678-B7A7B3C24176}"/>
            </c:ext>
          </c:extLst>
        </c:ser>
        <c:ser>
          <c:idx val="1"/>
          <c:order val="1"/>
          <c:tx>
            <c:strRef>
              <c:f>Feuil2!$A$39</c:f>
              <c:strCache>
                <c:ptCount val="1"/>
                <c:pt idx="0">
                  <c:v>Allemagne</c:v>
                </c:pt>
              </c:strCache>
            </c:strRef>
          </c:tx>
          <c:spPr>
            <a:ln w="28575" cap="rnd">
              <a:solidFill>
                <a:schemeClr val="accent1">
                  <a:lumMod val="60000"/>
                  <a:lumOff val="40000"/>
                </a:schemeClr>
              </a:solidFill>
              <a:round/>
            </a:ln>
            <a:effectLst/>
          </c:spPr>
          <c:marker>
            <c:symbol val="none"/>
          </c:marker>
          <c:cat>
            <c:numRef>
              <c:f>Feuil2!$B$37:$J$37</c:f>
              <c:numCache>
                <c:formatCode>General</c:formatCode>
                <c:ptCount val="9"/>
                <c:pt idx="0">
                  <c:v>2010</c:v>
                </c:pt>
                <c:pt idx="1">
                  <c:v>2011</c:v>
                </c:pt>
                <c:pt idx="2">
                  <c:v>2012</c:v>
                </c:pt>
                <c:pt idx="3">
                  <c:v>2013</c:v>
                </c:pt>
                <c:pt idx="4">
                  <c:v>2014</c:v>
                </c:pt>
                <c:pt idx="5">
                  <c:v>2015</c:v>
                </c:pt>
                <c:pt idx="6">
                  <c:v>2016</c:v>
                </c:pt>
                <c:pt idx="7">
                  <c:v>2017</c:v>
                </c:pt>
                <c:pt idx="8">
                  <c:v>2018</c:v>
                </c:pt>
              </c:numCache>
            </c:numRef>
          </c:cat>
          <c:val>
            <c:numRef>
              <c:f>Feuil2!$B$39:$J$39</c:f>
              <c:numCache>
                <c:formatCode>0.00%</c:formatCode>
                <c:ptCount val="9"/>
                <c:pt idx="0">
                  <c:v>1.6794774461474947E-2</c:v>
                </c:pt>
                <c:pt idx="1">
                  <c:v>1.5571225547123991E-2</c:v>
                </c:pt>
                <c:pt idx="2">
                  <c:v>1.4390919796351593E-2</c:v>
                </c:pt>
                <c:pt idx="3">
                  <c:v>1.4360626781457081E-2</c:v>
                </c:pt>
                <c:pt idx="4">
                  <c:v>1.3952721427612879E-2</c:v>
                </c:pt>
                <c:pt idx="5">
                  <c:v>1.3609027683864643E-2</c:v>
                </c:pt>
                <c:pt idx="6">
                  <c:v>1.3106150456768127E-2</c:v>
                </c:pt>
                <c:pt idx="7">
                  <c:v>1.295780407391316E-2</c:v>
                </c:pt>
                <c:pt idx="8">
                  <c:v>1.3305488921047971E-2</c:v>
                </c:pt>
              </c:numCache>
            </c:numRef>
          </c:val>
          <c:smooth val="0"/>
          <c:extLst xmlns:c16r2="http://schemas.microsoft.com/office/drawing/2015/06/chart">
            <c:ext xmlns:c16="http://schemas.microsoft.com/office/drawing/2014/chart" uri="{C3380CC4-5D6E-409C-BE32-E72D297353CC}">
              <c16:uniqueId val="{00000001-827A-470A-8678-B7A7B3C24176}"/>
            </c:ext>
          </c:extLst>
        </c:ser>
        <c:dLbls>
          <c:showLegendKey val="0"/>
          <c:showVal val="0"/>
          <c:showCatName val="0"/>
          <c:showSerName val="0"/>
          <c:showPercent val="0"/>
          <c:showBubbleSize val="0"/>
        </c:dLbls>
        <c:smooth val="0"/>
        <c:axId val="236046632"/>
        <c:axId val="236047024"/>
      </c:lineChart>
      <c:catAx>
        <c:axId val="236046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7024"/>
        <c:crosses val="autoZero"/>
        <c:auto val="1"/>
        <c:lblAlgn val="ctr"/>
        <c:lblOffset val="100"/>
        <c:noMultiLvlLbl val="0"/>
      </c:catAx>
      <c:valAx>
        <c:axId val="23604702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0466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29050" y="0"/>
            <a:ext cx="2930525" cy="496888"/>
          </a:xfrm>
          <a:prstGeom prst="rect">
            <a:avLst/>
          </a:prstGeom>
        </p:spPr>
        <p:txBody>
          <a:bodyPr vert="horz" lIns="91440" tIns="45720" rIns="91440" bIns="45720" rtlCol="0"/>
          <a:lstStyle>
            <a:lvl1pPr algn="r">
              <a:defRPr sz="1200"/>
            </a:lvl1pPr>
          </a:lstStyle>
          <a:p>
            <a:fld id="{7FBE5909-8C4B-400C-8D20-435BB7E9FF83}" type="datetimeFigureOut">
              <a:rPr lang="fr-FR" smtClean="0"/>
              <a:t>31/08/2020</a:t>
            </a:fld>
            <a:endParaRPr lang="fr-FR"/>
          </a:p>
        </p:txBody>
      </p:sp>
      <p:sp>
        <p:nvSpPr>
          <p:cNvPr id="4" name="Espace réservé de l'image des diapositives 3"/>
          <p:cNvSpPr>
            <a:spLocks noGrp="1" noRot="1" noChangeAspect="1"/>
          </p:cNvSpPr>
          <p:nvPr>
            <p:ph type="sldImg" idx="2"/>
          </p:nvPr>
        </p:nvSpPr>
        <p:spPr>
          <a:xfrm>
            <a:off x="68263" y="746125"/>
            <a:ext cx="6624637"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a:defRPr sz="1200"/>
            </a:lvl1pPr>
          </a:lstStyle>
          <a:p>
            <a:fld id="{AE1FFF20-2CB3-4443-8948-EE01D9A1ACA5}" type="slidenum">
              <a:rPr lang="fr-FR" smtClean="0"/>
              <a:t>‹#›</a:t>
            </a:fld>
            <a:endParaRPr lang="fr-FR"/>
          </a:p>
        </p:txBody>
      </p:sp>
    </p:spTree>
    <p:extLst>
      <p:ext uri="{BB962C8B-B14F-4D97-AF65-F5344CB8AC3E}">
        <p14:creationId xmlns:p14="http://schemas.microsoft.com/office/powerpoint/2010/main" val="216790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crise économique qui débouche</a:t>
            </a:r>
            <a:r>
              <a:rPr lang="fr-FR" baseline="0" dirty="0" smtClean="0"/>
              <a:t> de la crise sanitaire n’est pas qu’une crise ponctuelle. L’ampleur de cette crise, c’est le résultat d’une longue dégradation de notre organisation productive.</a:t>
            </a:r>
          </a:p>
          <a:p>
            <a:r>
              <a:rPr lang="fr-FR" baseline="0" dirty="0" smtClean="0"/>
              <a:t>La mondialisation économique et financière se mesure à l’interconnexion des chaînes de production, créant des interdépendances entre régions du monde. De son côté, le mouvement de financiarisation de l’industrie, amorcé dans les années 80, tourne l’industrie vers une rentabilité immédiate plutôt qu’un développement de long terme.</a:t>
            </a:r>
          </a:p>
          <a:p>
            <a:r>
              <a:rPr lang="fr-FR" baseline="0" dirty="0" smtClean="0"/>
              <a:t>L’objectif du plan de relance, c’est de changer de logiciel. Et replacer l’industrie dans une voie longue qui lui permet de répondre aux enjeux sociaux et politiques.</a:t>
            </a:r>
          </a:p>
          <a:p>
            <a:r>
              <a:rPr lang="fr-FR" baseline="0" dirty="0" smtClean="0"/>
              <a:t>Il faut alors articuler ce plan de relance autour de deux axes. Un premier à court terme, qui vise à transformer l’entreprise afin de maintenir l’appareil productif. A long terme, il s’agit alors d’orienter l’industrie autour d’une véritable politique industrielle.</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2</a:t>
            </a:fld>
            <a:endParaRPr lang="fr-FR"/>
          </a:p>
        </p:txBody>
      </p:sp>
    </p:spTree>
    <p:extLst>
      <p:ext uri="{BB962C8B-B14F-4D97-AF65-F5344CB8AC3E}">
        <p14:creationId xmlns:p14="http://schemas.microsoft.com/office/powerpoint/2010/main" val="1811802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patronat n’a de cesse de réclamer des mesures fiscales et des subventions pour accroitre ses</a:t>
            </a:r>
            <a:r>
              <a:rPr lang="fr-FR" baseline="0" dirty="0" smtClean="0"/>
              <a:t> marges. Le pilotage à court terme de la politique économique répond à une demande patronale d’assurer des profits immédiats qui puissent être reversés aux actionnaires. Depuis 2013, la part des subventions accordées aux entreprises a atteint près de 3% de la valeur ajoutée ! Cela veut dire que 3% du PIB des entreprises est subventionné ! A l’inverse, les impôts sur les bénéfices eux affichent une étonnante stabilité autour de 3.5% de la richesse produite. Cela veut dire que l’enrichissement ne profite pas plus à l’Etat, contrairement à l’Allemagne où la croissance augmente aussi la part des impôts distribués par les sociétés. Pour prendre un exemple, le CICE, c’est plus de 84 Milliards d’euros, pour un bénéfice sur l’emploi et l’investissement encore incertain. Pourtant, même si France Stratégie démontre dans son rapport qu’il n’est pas possible d’établir un quelconque bénéfice sur l’emploi, il ne se prive pas « après concertation » (sous entendu entre patron) de chiffrer aléatoirement la création ou le maintien d’emplois grâce au CICE à 100 000 emplois ! Malgré les chiffres, le patronat s’arrange avec la réalité pour justifier ses désirs. Aussi, aucun patron n’osera vous indiquer que la charge « nette » des impôts (diminués donc des subventions et des aides à l’investissement) a diminué de près de 2% de la richesse créée depuis 2014. L’entreprise s’est donc octroyée 2% de PIB en réduisant ses impôts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12</a:t>
            </a:fld>
            <a:endParaRPr lang="fr-FR"/>
          </a:p>
        </p:txBody>
      </p:sp>
    </p:spTree>
    <p:extLst>
      <p:ext uri="{BB962C8B-B14F-4D97-AF65-F5344CB8AC3E}">
        <p14:creationId xmlns:p14="http://schemas.microsoft.com/office/powerpoint/2010/main" val="3450431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Il est alors nécessaire d’arrêter cette politique de l’offre, qui consiste à signer des chèques en blanc aux</a:t>
            </a:r>
            <a:r>
              <a:rPr lang="fr-FR" baseline="0" dirty="0" smtClean="0"/>
              <a:t> entreprises. Il faut envisager un véritable retour de la politique industrielle. Il faut en effet piloter l’industrie. Le CNI et les CSF sont des outils intéressants, qui, depuis leur lettre de cadrage de 2018, proposent des projets industriels ambitieux. Pourtant, il est nécessaire d’aller encore plus loin, en transformant ces organes en de vrais outils de décisions, mais surtout démocratiques. Les syndicats doivent avoir les mêmes moyens que le business pour proposer et implémenter les projets décidés collectivement ! C’est dans ces instances que nous devons définir, démocratiquement, les filières qui nous paraissent stratégiques pour la politique économique. La relocalisation, c’est bien le rapatriement d’appareils productifs, afin d’assurer une production nationale, comme dans le textile par exemple. Ce n’est pas juste la création de « nouvelles » industries, ça, c’est la </a:t>
            </a:r>
            <a:r>
              <a:rPr lang="fr-FR" baseline="0" dirty="0" err="1" smtClean="0"/>
              <a:t>réindustrialisation</a:t>
            </a:r>
            <a:r>
              <a:rPr lang="fr-FR" baseline="0" dirty="0" smtClean="0"/>
              <a:t>. Dans ces filières stratégiques, il est nécessaire de piloter l’amont en plaçant l’Etat comme acteur incontournable, en lui accordant un droit de véto dans ces entreprises stratégiques. Puis, chaque aide publique nécessaire à la </a:t>
            </a:r>
            <a:r>
              <a:rPr lang="fr-FR" baseline="0" dirty="0" err="1" smtClean="0"/>
              <a:t>réindustrialisation</a:t>
            </a:r>
            <a:r>
              <a:rPr lang="fr-FR" baseline="0" dirty="0" smtClean="0"/>
              <a:t> et la relocalisation doivent s’accompagner d’un contrôle stricte et de conditionnalité. Enfin, l’impôt de production étant le nouveau cheval de bataille de l’industrie, nous revendiquons la progressivité de tous les impôts. En effet, la progressivité des impôts permet de rétablir l’équilibre entre les PME et les grands groupes, en répartissant le profit réalisé.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13</a:t>
            </a:fld>
            <a:endParaRPr lang="fr-FR"/>
          </a:p>
        </p:txBody>
      </p:sp>
    </p:spTree>
    <p:extLst>
      <p:ext uri="{BB962C8B-B14F-4D97-AF65-F5344CB8AC3E}">
        <p14:creationId xmlns:p14="http://schemas.microsoft.com/office/powerpoint/2010/main" val="3088237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Quand on parle d’environnement, il faut bien comprendre que</a:t>
            </a:r>
            <a:r>
              <a:rPr lang="fr-FR" baseline="0" dirty="0" smtClean="0"/>
              <a:t> l’on est face à un problème mondial. L’industrie a toute sa place dans ce problème. Il y a en effet la pollution des riches, celle que l’on voit en Europe avec la pollution résidentielle et les transports. Cette pollution, c’est celle des produits réalisés par l’industrie. On pourrait se féliciter de la faible part de l’industrie dans les émissions de CO2 Européennes, mais c’est oublié qu’on a balancé toutes nos usines en Chine. La relocalisation des industries, c’est lutter contre la pollution au niveau mondial, en maitrisant et verdissant les procédés de fabrication.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14</a:t>
            </a:fld>
            <a:endParaRPr lang="fr-FR"/>
          </a:p>
        </p:txBody>
      </p:sp>
    </p:spTree>
    <p:extLst>
      <p:ext uri="{BB962C8B-B14F-4D97-AF65-F5344CB8AC3E}">
        <p14:creationId xmlns:p14="http://schemas.microsoft.com/office/powerpoint/2010/main" val="244794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Nous avons listé ici certaines</a:t>
            </a:r>
            <a:r>
              <a:rPr lang="fr-FR" baseline="0" dirty="0" smtClean="0"/>
              <a:t> mesures d’ordre générale, bien que d’autres puissent être envisagés, comme la compensation carbone qui permettraient d’éviter les importations depuis des pays fortement polluants. Néanmoins, la relocalisation est une opportunité pour développer les circuits courts, mais aussi pour tourner l’industrie vers une production de biens plus durables. Aussi, il faut systématiser l’industrie du recyclage dans chaque filière, afin notamment de réduire notre dépendance envers les matières premières. Enfin, les industries doivent se tourner vers des procédés de fabrication moins émettrices en CO2, et même de contribuer par leur production à la création d’énergie renouvelable. C’est tout l’enjeu d’une proposition de plusieurs syndicats dont la CGT de produire de l’hydrogène par captation et méthanisation des émissions de CO2 de la sidérurgie. Cela permet non seulement de réduire l’empreinte écologique, mais surtout à l’industrie sidérurgique de trouver de nouveaux débouchés et donc une nouvelle croissance.</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15</a:t>
            </a:fld>
            <a:endParaRPr lang="fr-FR"/>
          </a:p>
        </p:txBody>
      </p:sp>
    </p:spTree>
    <p:extLst>
      <p:ext uri="{BB962C8B-B14F-4D97-AF65-F5344CB8AC3E}">
        <p14:creationId xmlns:p14="http://schemas.microsoft.com/office/powerpoint/2010/main" val="471433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Enfin, il faut lutter contre</a:t>
            </a:r>
            <a:r>
              <a:rPr lang="fr-FR" baseline="0" dirty="0" smtClean="0"/>
              <a:t> la désindustrialisation, et cette lutte passe par la </a:t>
            </a:r>
            <a:r>
              <a:rPr lang="fr-FR" baseline="0" dirty="0" err="1" smtClean="0"/>
              <a:t>définanciarisation</a:t>
            </a:r>
            <a:r>
              <a:rPr lang="fr-FR" baseline="0" dirty="0" smtClean="0"/>
              <a:t> de l’industrie. La croissance a bénéficié au profit des entreprises en France. Celui-ci a capté 1% supplémentaire de la croissance depuis 2012. Pourtant, le taux d’investissement lui reste sur des niveaux tout à fait comparable malgré la légère augmentation depuis 2017. D’ailleurs, si la France est au dessus de l’Allemagne dans l’investissement, c’est parce que nous comptons les dépenses de logiciels (comme préconisé par les standards de la statistiques), et non nos voisins Européens. En retirant ces dépenses de logiciel, certaines études estiment que la part d’investissement est en fait inférieure à son niveau actuel. </a:t>
            </a:r>
          </a:p>
          <a:p>
            <a:r>
              <a:rPr lang="fr-FR" baseline="0" dirty="0" smtClean="0"/>
              <a:t>Mais aussi, quand les entreprises de la métallurgie en France achètent pour 100€ de produits intermédiaires, moins de 19€ retombent directement pour cette même industrie de la métallurgie. En Allemagne, les entreprises de la métallurgie allemande bénéficient de 35€ de recettes dès que l’industrie métallurgie allemande achètent pour 100€ de produits !</a:t>
            </a:r>
          </a:p>
          <a:p>
            <a:r>
              <a:rPr lang="fr-FR" baseline="0" dirty="0" smtClean="0"/>
              <a:t>Les dividendes, c’est l’ennemi de l’investissement. Les dividendes, ce ne sont pas les salaires des actionnaires, c’est la rémunération nécessaire des moyens que les actionnaires accordent à l’entreprise pour investir. Pourtant, une fois que les actionnaires ont acheté les actions la première fois, l’entreprise dispose toujours de la même masse de capitaux. Comme on le voit, à part à quelques exceptions près, la distribution des dividendes est complètement a-corrélée des bénéfices de l’entreprise ! Surtout, la distribution de dividendes annoncent souvent une baisse des revenus des entreprises (1993, 2008, 2016… et 2018 ???).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16</a:t>
            </a:fld>
            <a:endParaRPr lang="fr-FR"/>
          </a:p>
        </p:txBody>
      </p:sp>
    </p:spTree>
    <p:extLst>
      <p:ext uri="{BB962C8B-B14F-4D97-AF65-F5344CB8AC3E}">
        <p14:creationId xmlns:p14="http://schemas.microsoft.com/office/powerpoint/2010/main" val="3518291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r>
              <a:rPr lang="fr-FR" dirty="0" smtClean="0"/>
              <a:t>Il faut donc </a:t>
            </a:r>
            <a:r>
              <a:rPr lang="fr-FR" dirty="0" err="1" smtClean="0"/>
              <a:t>réancrer</a:t>
            </a:r>
            <a:r>
              <a:rPr lang="fr-FR" baseline="0" dirty="0" smtClean="0"/>
              <a:t> l’industrie sur un sentier de développement qui puisse bénéficier à l’économie réelle, c’est-à-dire le territoire. Premièrement, il faut sortir de la logique de concurrence intra-filière, en favorisant la coopération. C’est l’esprit des CSF, de garantir une plus forte solidarité industrielle. C’est le projet portée par la CGT Thales de construire un centre d’innovation technologique de l’industrie du médical, afin de permettre à des PME et </a:t>
            </a:r>
            <a:r>
              <a:rPr lang="fr-FR" baseline="0" dirty="0" err="1" smtClean="0"/>
              <a:t>start</a:t>
            </a:r>
            <a:r>
              <a:rPr lang="fr-FR" baseline="0" dirty="0" smtClean="0"/>
              <a:t> up de croitre en industrialisant les nouveaux produits. </a:t>
            </a:r>
          </a:p>
          <a:p>
            <a:r>
              <a:rPr lang="fr-FR" baseline="0" dirty="0" smtClean="0"/>
              <a:t>Il s’agit aussi de réallouer la production à l’intérieur d’un groupe mais aussi dans une filière. A l’intérieur d’un groupe, c’est absolument anormal que certains sites de production de véhicules en Europe soient dotés à 140% de leurs capacités quand d’autres (en France, en Italie), soient à moins de 60% ! </a:t>
            </a:r>
          </a:p>
          <a:p>
            <a:r>
              <a:rPr lang="fr-FR" baseline="0" dirty="0" smtClean="0"/>
              <a:t>Si l’industrie Française est peu compétitive, c’est parce que les investissements ne sont pas à la hauteur. A force de délaisser les outils de production, en réduisant la charge de travail, on se retrouve avec des indicateurs de productivité très faibles ! Il faut alors réinvestir, notamment dans le numérique, afin de mettre à jour nos outils de production.</a:t>
            </a:r>
          </a:p>
          <a:p>
            <a:r>
              <a:rPr lang="fr-FR" baseline="0" dirty="0" smtClean="0"/>
              <a:t>Ensuite, la grande différence entre la France et l’Allemagne, c’est le rôle des banques régionales. La majeure partie des entreprises innovantes en Allemagne se financent par l’emprunt bancaire, et non par l’actionnariat. Robert Bosch par exemple, est une SARL ! Il faut donc créer des banques régionales coopératives de l’industrie, afin d’ancrer les industries dans un territoire. Pourquoi coopératives ? Car une étude très récente qui s’est intéressée à la reprise de l’activité après la crise de 2008 aux Etats Unis a conclu que plus les territoires disposent de banques coopératives, plus la reprise de l’activité et de l’emploi a été rapide : les banques coopératives sont bien plus impliquées dans leurs territoires que les banques classiques, et sont donc plus enclines à soutenir les entreprises sur leur territoire.</a:t>
            </a:r>
          </a:p>
          <a:p>
            <a:r>
              <a:rPr lang="fr-FR" baseline="0" dirty="0" smtClean="0"/>
              <a:t>Enfin, il faut que les dividendes redeviennent un outil permettant de rémunérer l’investissement, et non pas de donner un salaire aux actionnaires. Il faut alors transformer la logique de la distribution de dividendes, en indexant ces dividendes sur le montant d’investissement réalisé par l’entreprise. Rien ne sert de taxer les dividendes, surtout du fait des montages financiers et fiscaux : il faut les discipliner en les réintégrant à ce qu’ils devraient être : une rémunération des </a:t>
            </a:r>
            <a:r>
              <a:rPr lang="fr-FR" u="sng" baseline="0" dirty="0" smtClean="0"/>
              <a:t>moyens et non des fins. </a:t>
            </a:r>
            <a:endParaRPr lang="fr-FR" u="sng"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17</a:t>
            </a:fld>
            <a:endParaRPr lang="fr-FR"/>
          </a:p>
        </p:txBody>
      </p:sp>
    </p:spTree>
    <p:extLst>
      <p:ext uri="{BB962C8B-B14F-4D97-AF65-F5344CB8AC3E}">
        <p14:creationId xmlns:p14="http://schemas.microsoft.com/office/powerpoint/2010/main" val="3252203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L’entreprise</a:t>
            </a:r>
            <a:r>
              <a:rPr lang="fr-FR" baseline="0" dirty="0" smtClean="0"/>
              <a:t> est une institution centrale de notre société. Elle crée et répartit la richesse à partir de 4 acteurs : </a:t>
            </a:r>
          </a:p>
          <a:p>
            <a:pPr>
              <a:buFont typeface="Arial" pitchFamily="34" charset="0"/>
              <a:buChar char="•"/>
            </a:pPr>
            <a:r>
              <a:rPr lang="fr-FR" baseline="0" dirty="0" smtClean="0"/>
              <a:t> Les sous-traitants, en transformant les produits achetés, </a:t>
            </a:r>
          </a:p>
          <a:p>
            <a:pPr>
              <a:buFont typeface="Arial" pitchFamily="34" charset="0"/>
              <a:buChar char="•"/>
            </a:pPr>
            <a:r>
              <a:rPr lang="fr-FR" baseline="0" dirty="0" smtClean="0"/>
              <a:t> Les travailleurs en échangeant le travail contre un salaire</a:t>
            </a:r>
          </a:p>
          <a:p>
            <a:pPr>
              <a:buFont typeface="Arial" pitchFamily="34" charset="0"/>
              <a:buChar char="•"/>
            </a:pPr>
            <a:r>
              <a:rPr lang="fr-FR" baseline="0" dirty="0" smtClean="0"/>
              <a:t> Les financeurs (actionnaires, banques…) qui apportent des moyens financiers en échange d’une rémunération (dividendes, intérêts)</a:t>
            </a:r>
          </a:p>
          <a:p>
            <a:pPr>
              <a:buFont typeface="Arial" pitchFamily="34" charset="0"/>
              <a:buChar char="•"/>
            </a:pPr>
            <a:r>
              <a:rPr lang="fr-FR" baseline="0" dirty="0" smtClean="0"/>
              <a:t> Les acheteurs, qui achètent le produit et qui permettent de réaliser une marge.</a:t>
            </a:r>
          </a:p>
          <a:p>
            <a:pPr>
              <a:buFont typeface="Arial" pitchFamily="34" charset="0"/>
              <a:buNone/>
            </a:pPr>
            <a:endParaRPr lang="fr-FR" baseline="0" dirty="0" smtClean="0"/>
          </a:p>
          <a:p>
            <a:pPr>
              <a:buFont typeface="Arial" pitchFamily="34" charset="0"/>
              <a:buNone/>
            </a:pPr>
            <a:r>
              <a:rPr lang="fr-FR" baseline="0" dirty="0" smtClean="0"/>
              <a:t>Cette production et répartition de la richesse créée a un impact sur les territoires via l’emploi, la consommation, et la politique publique (impôts, biens nécessaires à la politique publique comme la santé). L’entreprise n’est pas donc « hors sol », et doit être rendue responsable de ce qui l’entoure.</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4</a:t>
            </a:fld>
            <a:endParaRPr lang="fr-FR"/>
          </a:p>
        </p:txBody>
      </p:sp>
    </p:spTree>
    <p:extLst>
      <p:ext uri="{BB962C8B-B14F-4D97-AF65-F5344CB8AC3E}">
        <p14:creationId xmlns:p14="http://schemas.microsoft.com/office/powerpoint/2010/main" val="1295855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Voici les mesures à prendre, à plus ou moins</a:t>
            </a:r>
            <a:r>
              <a:rPr lang="fr-FR" baseline="0" dirty="0" smtClean="0"/>
              <a:t> long terme afin de responsabiliser l’entreprise. Il s’agit d’abord, puisqu’on parle de patriotisme économique, de refuser les aides publiques aux entreprises gouvernées par des acteurs ayant des activités dans les paradis fiscaux. Si l’entreprise produit en France, elle doit être exemplaire. De même, les entreprises qui bénéficient des aides publiques doivent maintenir l’emploi sur le territoire. En cas contraire, les aides publiques doivent être remboursées. Ensuite, il faut réorganiser la gouvernance de l’entreprise, en imposant des débats démocratiques dans l’entreprise et les territoires autour des questions industriels. En tant que citoyens, l’industrie nous concerne tous, pas que les patrons ! Il faudra aussi faire appliquer la loi concernant les contrats courts, afin de généraliser les CDI et de mettre en place un nouveau statut du travail salarié. Enfin, il est nécessaire d’imposer un droit de véto pour les représentants du personnels, assurer une représentation effectifs des RP dans les conseils d’administration, afin de pouvoir décider des orientations de l’entreprise.</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5</a:t>
            </a:fld>
            <a:endParaRPr lang="fr-FR"/>
          </a:p>
        </p:txBody>
      </p:sp>
    </p:spTree>
    <p:extLst>
      <p:ext uri="{BB962C8B-B14F-4D97-AF65-F5344CB8AC3E}">
        <p14:creationId xmlns:p14="http://schemas.microsoft.com/office/powerpoint/2010/main" val="2253795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Les emplois,</a:t>
            </a:r>
            <a:r>
              <a:rPr lang="fr-FR" baseline="0" dirty="0" smtClean="0"/>
              <a:t> c’est les revenus des salariés, mais aussi les revenus des entreprises. En effet, maintenir l’emploi, c’est maintenir la consommation et donc les profits des entreprises. Or, depuis 2014, la croissance du secteur privé en France n’a cesser de croître, à un rythme soutenu (12% en 4 ans !), alors que les PSE eux se maintiennent à des niveaux relativement élevés. Le constat est simple : les PSE ne sont plus un outil juridique encadrant les licenciements économiques, mais bien un outil de gestion comme un autre pour que les entreprises puissent agir sur la masse salariale. Il y a donc une déconnexion forte entre la croissance de la richesse et le recours au licenciement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6</a:t>
            </a:fld>
            <a:endParaRPr lang="fr-FR"/>
          </a:p>
        </p:txBody>
      </p:sp>
    </p:spTree>
    <p:extLst>
      <p:ext uri="{BB962C8B-B14F-4D97-AF65-F5344CB8AC3E}">
        <p14:creationId xmlns:p14="http://schemas.microsoft.com/office/powerpoint/2010/main" val="3693087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Quand on observe sur c</a:t>
            </a:r>
            <a:r>
              <a:rPr lang="fr-FR" baseline="0" dirty="0" smtClean="0"/>
              <a:t>e temps long, on ne peut que constater les dégâts de la modération salariale. Le salaire moyen en France a stagné depuis 2012, en passant de 26000€ à 27000€, quand celui Allemand a progressé de 24 000€ à près de 28000€. Cette stagnation des revenus s’expliquent par une stagnation de la part de la valeur ajoutée brute consacrée aux salaires. En France, on observe une stagnation, quand en Allemagne, la part de la richesse destinée aux rémunérations des salariés augmente. Cela veut dire que les salariés allemands bénéficient d’avantage de la croissance économique. Pourtant, pour assurer les profits des entreprises, les ménages Français ont tout simplement puisé dans leur épargne, qui a diminué de près de 2% de leur revenu en 8 ans. Pour compenser, l’Etat a pris en charge ce que les entreprises ne versaient plus aux salariés : la part des prestations sociales dans le revenu des ménages a augmenté de près de 3% dans la période ! Bref, les entreprises versent moins de salaire, et l’Etat se charge de compenser afin d’assurer une consommation et donc des profits pour le privé.</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7</a:t>
            </a:fld>
            <a:endParaRPr lang="fr-FR"/>
          </a:p>
        </p:txBody>
      </p:sp>
    </p:spTree>
    <p:extLst>
      <p:ext uri="{BB962C8B-B14F-4D97-AF65-F5344CB8AC3E}">
        <p14:creationId xmlns:p14="http://schemas.microsoft.com/office/powerpoint/2010/main" val="1128242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Il est donc</a:t>
            </a:r>
            <a:r>
              <a:rPr lang="fr-FR" baseline="0" dirty="0" smtClean="0"/>
              <a:t> essentiel, tant pour les salariés que pour les entreprises, de garantir les emplois et les revenus. Cela passe d’abord par un moratoire sur les PSE tant que tous les moyens disponibles ne sont pas mis en œuvre. Il s’agit de redonner au PSE son caractère d’encadrement juridique des licenciements et non plus un outil de gestion. Il faut aussi revendiquer la réduction du temps de travail. Moins d’heures travaillées, c’est moins de chômage et donc plus de revenus qui permettent d’assurer la consommation. Enfin, il faut indexer les salaires sur les gains de productivité, afin de faire en sorte que les innovations technologiques bénéficient aux salariés.</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8</a:t>
            </a:fld>
            <a:endParaRPr lang="fr-FR"/>
          </a:p>
        </p:txBody>
      </p:sp>
    </p:spTree>
    <p:extLst>
      <p:ext uri="{BB962C8B-B14F-4D97-AF65-F5344CB8AC3E}">
        <p14:creationId xmlns:p14="http://schemas.microsoft.com/office/powerpoint/2010/main" val="3535652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Protéger</a:t>
            </a:r>
            <a:r>
              <a:rPr lang="fr-FR" baseline="0" dirty="0" smtClean="0"/>
              <a:t> l’appareil de production, c’est aussi développer les compétences. Il n’y a aucune raison de se féliciter de la baisse du chômage des jeunes. Celle-ci est en grande partie expliquée par l’explosion des plateformes (coursiers, VTC), avec des revenus misérables, sans protection de l’emploi. Il faut aussi s’alarmer du taux de chômage des séniors qui stagne à des niveaux très critiques, qui ne seront aggravés par la réforme des retraites. </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9</a:t>
            </a:fld>
            <a:endParaRPr lang="fr-FR"/>
          </a:p>
        </p:txBody>
      </p:sp>
    </p:spTree>
    <p:extLst>
      <p:ext uri="{BB962C8B-B14F-4D97-AF65-F5344CB8AC3E}">
        <p14:creationId xmlns:p14="http://schemas.microsoft.com/office/powerpoint/2010/main" val="951219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Il faut alors revendiquer</a:t>
            </a:r>
            <a:r>
              <a:rPr lang="fr-FR" baseline="0" dirty="0" smtClean="0"/>
              <a:t> les plans de départs à la retraite anticipée, à condition que ceux-ci soient intégralement compensés par le tutorat et l’embauche des jeunes. Cela permet de préserver les compétences dans l’entreprise, tout en réduisant la masse salariale, et la pression sur le système de chômage. La formation professionnelle doit aussi se développer, surtout en vue de développer les compétences des salariés, et non pas simplement les compétences dont les employeurs souhaiteraient avoir dans leur entreprise. Enfin, nous avons pu proposer dans le CSF Naval la création d’école d’apprentissage (les métiers de la mer à Marseille), chez les donneurs d’ordres, et de revendiquer l’assurance de contrats en CDI dans la filière.</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10</a:t>
            </a:fld>
            <a:endParaRPr lang="fr-FR"/>
          </a:p>
        </p:txBody>
      </p:sp>
    </p:spTree>
    <p:extLst>
      <p:ext uri="{BB962C8B-B14F-4D97-AF65-F5344CB8AC3E}">
        <p14:creationId xmlns:p14="http://schemas.microsoft.com/office/powerpoint/2010/main" val="539999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deuxième volet du</a:t>
            </a:r>
            <a:r>
              <a:rPr lang="fr-FR" baseline="0" dirty="0" smtClean="0"/>
              <a:t> plan de relance concerne la politique industrielle. Il s’agit de répondre à trois enjeux. Tout d’abord, que l’industrie puisse servir les besoins de la société. Ensuite, que l’industrie puisse contribuer à la lutte contre le dérèglement climatique et la pollution. Enfin, la dé-financiarisation apparait comme la solution au développement industriel et donc des territoires.</a:t>
            </a:r>
            <a:endParaRPr lang="fr-FR" dirty="0"/>
          </a:p>
        </p:txBody>
      </p:sp>
      <p:sp>
        <p:nvSpPr>
          <p:cNvPr id="4" name="Espace réservé du numéro de diapositive 3"/>
          <p:cNvSpPr>
            <a:spLocks noGrp="1"/>
          </p:cNvSpPr>
          <p:nvPr>
            <p:ph type="sldNum" sz="quarter" idx="10"/>
          </p:nvPr>
        </p:nvSpPr>
        <p:spPr/>
        <p:txBody>
          <a:bodyPr/>
          <a:lstStyle/>
          <a:p>
            <a:fld id="{AE1FFF20-2CB3-4443-8948-EE01D9A1ACA5}" type="slidenum">
              <a:rPr lang="fr-FR" smtClean="0"/>
              <a:t>11</a:t>
            </a:fld>
            <a:endParaRPr lang="fr-FR"/>
          </a:p>
        </p:txBody>
      </p:sp>
    </p:spTree>
    <p:extLst>
      <p:ext uri="{BB962C8B-B14F-4D97-AF65-F5344CB8AC3E}">
        <p14:creationId xmlns:p14="http://schemas.microsoft.com/office/powerpoint/2010/main" val="1296833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27BF87E-F19D-4B48-A56C-765FE516BA86}" type="slidenum">
              <a:rPr lang="fr-FR" smtClean="0"/>
              <a:pPr/>
              <a:t>‹#›</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254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704855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4280280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353557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27BF87E-F19D-4B48-A56C-765FE516BA86}" type="slidenum">
              <a:rPr lang="fr-FR" smtClean="0"/>
              <a:pPr/>
              <a:t>‹#›</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2878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2663921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3359715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171112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7746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D9A9BD-859C-4622-96B2-C5C0B2EDFD09}" type="datetimeFigureOut">
              <a:rPr lang="fr-FR" smtClean="0"/>
              <a:pPr/>
              <a:t>31/08/2020</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27BF87E-F19D-4B48-A56C-765FE516BA86}" type="slidenum">
              <a:rPr lang="fr-FR" smtClean="0"/>
              <a:pPr/>
              <a:t>‹#›</a:t>
            </a:fld>
            <a:endParaRPr lang="fr-FR"/>
          </a:p>
        </p:txBody>
      </p:sp>
    </p:spTree>
    <p:extLst>
      <p:ext uri="{BB962C8B-B14F-4D97-AF65-F5344CB8AC3E}">
        <p14:creationId xmlns:p14="http://schemas.microsoft.com/office/powerpoint/2010/main" val="318520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4D9A9BD-859C-4622-96B2-C5C0B2EDFD09}" type="datetimeFigureOut">
              <a:rPr lang="fr-FR" smtClean="0"/>
              <a:pPr/>
              <a:t>31/08/2020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27BF87E-F19D-4B48-A56C-765FE516BA86}" type="slidenum">
              <a:rPr lang="fr-FR" smtClean="0"/>
              <a:pPr/>
              <a:t>‹#›</a:t>
            </a:fld>
            <a:endParaRPr lang="fr-FR"/>
          </a:p>
        </p:txBody>
      </p:sp>
    </p:spTree>
    <p:extLst>
      <p:ext uri="{BB962C8B-B14F-4D97-AF65-F5344CB8AC3E}">
        <p14:creationId xmlns:p14="http://schemas.microsoft.com/office/powerpoint/2010/main" val="21370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4D9A9BD-859C-4622-96B2-C5C0B2EDFD09}" type="datetimeFigureOut">
              <a:rPr lang="fr-FR" smtClean="0"/>
              <a:pPr/>
              <a:t>31/08/2020</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27BF87E-F19D-4B48-A56C-765FE516BA86}" type="slidenum">
              <a:rPr lang="fr-FR" smtClean="0"/>
              <a:pPr/>
              <a:t>‹#›</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80981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065E234-18D8-45A4-83E1-74FFC9B01438}"/>
              </a:ext>
            </a:extLst>
          </p:cNvPr>
          <p:cNvSpPr>
            <a:spLocks noGrp="1"/>
          </p:cNvSpPr>
          <p:nvPr>
            <p:ph type="ctrTitle"/>
          </p:nvPr>
        </p:nvSpPr>
        <p:spPr>
          <a:xfrm>
            <a:off x="1972235" y="1933328"/>
            <a:ext cx="9326880" cy="3566160"/>
          </a:xfrm>
        </p:spPr>
        <p:txBody>
          <a:bodyPr/>
          <a:lstStyle/>
          <a:p>
            <a:r>
              <a:rPr lang="fr-FR" dirty="0"/>
              <a:t>Le plan de relance </a:t>
            </a:r>
            <a:r>
              <a:rPr lang="fr-FR" dirty="0" smtClean="0"/>
              <a:t/>
            </a:r>
            <a:br>
              <a:rPr lang="fr-FR" dirty="0" smtClean="0"/>
            </a:br>
            <a:r>
              <a:rPr lang="fr-FR" dirty="0" smtClean="0"/>
              <a:t>de </a:t>
            </a:r>
            <a:r>
              <a:rPr lang="fr-FR" dirty="0"/>
              <a:t>l’industrie </a:t>
            </a:r>
            <a:r>
              <a:rPr lang="fr-FR" dirty="0" smtClean="0"/>
              <a:t/>
            </a:r>
            <a:br>
              <a:rPr lang="fr-FR" dirty="0" smtClean="0"/>
            </a:br>
            <a:r>
              <a:rPr lang="fr-FR" dirty="0" smtClean="0"/>
              <a:t>par </a:t>
            </a:r>
            <a:r>
              <a:rPr lang="fr-FR" dirty="0"/>
              <a:t>la FTM-CGT</a:t>
            </a:r>
          </a:p>
        </p:txBody>
      </p:sp>
      <p:pic>
        <p:nvPicPr>
          <p:cNvPr id="5" name="Image 4" descr="FTM.jpg"/>
          <p:cNvPicPr>
            <a:picLocks noChangeAspect="1"/>
          </p:cNvPicPr>
          <p:nvPr/>
        </p:nvPicPr>
        <p:blipFill>
          <a:blip r:embed="rId2" cstate="print"/>
          <a:stretch>
            <a:fillRect/>
          </a:stretch>
        </p:blipFill>
        <p:spPr>
          <a:xfrm>
            <a:off x="704985" y="433442"/>
            <a:ext cx="1017570" cy="2004958"/>
          </a:xfrm>
          <a:prstGeom prst="rect">
            <a:avLst/>
          </a:prstGeom>
        </p:spPr>
      </p:pic>
    </p:spTree>
    <p:extLst>
      <p:ext uri="{BB962C8B-B14F-4D97-AF65-F5344CB8AC3E}">
        <p14:creationId xmlns:p14="http://schemas.microsoft.com/office/powerpoint/2010/main" val="1546974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81A295-EB28-4DBF-BF03-2B6D2C836275}"/>
              </a:ext>
            </a:extLst>
          </p:cNvPr>
          <p:cNvSpPr>
            <a:spLocks noGrp="1"/>
          </p:cNvSpPr>
          <p:nvPr>
            <p:ph type="title"/>
          </p:nvPr>
        </p:nvSpPr>
        <p:spPr/>
        <p:txBody>
          <a:bodyPr/>
          <a:lstStyle/>
          <a:p>
            <a:r>
              <a:rPr lang="fr-FR" dirty="0"/>
              <a:t>Développer les compétences</a:t>
            </a:r>
          </a:p>
        </p:txBody>
      </p:sp>
      <p:sp>
        <p:nvSpPr>
          <p:cNvPr id="3" name="Espace réservé du contenu 2">
            <a:extLst>
              <a:ext uri="{FF2B5EF4-FFF2-40B4-BE49-F238E27FC236}">
                <a16:creationId xmlns:a16="http://schemas.microsoft.com/office/drawing/2014/main" xmlns="" id="{92475068-403F-4C93-BFFD-95FC4EB796E4}"/>
              </a:ext>
            </a:extLst>
          </p:cNvPr>
          <p:cNvSpPr>
            <a:spLocks noGrp="1"/>
          </p:cNvSpPr>
          <p:nvPr>
            <p:ph idx="1"/>
          </p:nvPr>
        </p:nvSpPr>
        <p:spPr>
          <a:xfrm>
            <a:off x="1097280" y="2133600"/>
            <a:ext cx="10058400" cy="3735494"/>
          </a:xfrm>
        </p:spPr>
        <p:txBody>
          <a:bodyPr/>
          <a:lstStyle/>
          <a:p>
            <a:r>
              <a:rPr lang="fr-FR" dirty="0"/>
              <a:t>Plan de départ à la retraite anticipée compensée par le tutorat et l’embauche des jeunes</a:t>
            </a:r>
          </a:p>
          <a:p>
            <a:r>
              <a:rPr lang="fr-FR" dirty="0"/>
              <a:t>Formation professionnelle ambitieuse au service des salariés</a:t>
            </a:r>
          </a:p>
          <a:p>
            <a:r>
              <a:rPr lang="fr-FR" dirty="0"/>
              <a:t>Création d’école d’apprentissage chez les donneurs d’ordres avec l’assurance de contrats en CDI dans la filière</a:t>
            </a:r>
          </a:p>
          <a:p>
            <a:pPr lvl="1"/>
            <a:r>
              <a:rPr lang="fr-FR" dirty="0"/>
              <a:t>Ecole des métiers de la mer à Marseille</a:t>
            </a:r>
          </a:p>
          <a:p>
            <a:endParaRPr lang="fr-FR" dirty="0"/>
          </a:p>
        </p:txBody>
      </p:sp>
    </p:spTree>
    <p:extLst>
      <p:ext uri="{BB962C8B-B14F-4D97-AF65-F5344CB8AC3E}">
        <p14:creationId xmlns:p14="http://schemas.microsoft.com/office/powerpoint/2010/main" val="428887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E93939-7103-49A0-8FB6-65ECC38097DC}"/>
              </a:ext>
            </a:extLst>
          </p:cNvPr>
          <p:cNvSpPr>
            <a:spLocks noGrp="1"/>
          </p:cNvSpPr>
          <p:nvPr>
            <p:ph type="title"/>
          </p:nvPr>
        </p:nvSpPr>
        <p:spPr/>
        <p:txBody>
          <a:bodyPr/>
          <a:lstStyle/>
          <a:p>
            <a:r>
              <a:rPr lang="fr-FR" dirty="0"/>
              <a:t>Une politique industrielle à long terme</a:t>
            </a:r>
          </a:p>
        </p:txBody>
      </p:sp>
      <p:sp>
        <p:nvSpPr>
          <p:cNvPr id="3" name="Espace réservé du contenu 2">
            <a:extLst>
              <a:ext uri="{FF2B5EF4-FFF2-40B4-BE49-F238E27FC236}">
                <a16:creationId xmlns:a16="http://schemas.microsoft.com/office/drawing/2014/main" xmlns="" id="{F4BE4D8B-B7BE-4E0C-A4E8-1AFDA402BEF1}"/>
              </a:ext>
            </a:extLst>
          </p:cNvPr>
          <p:cNvSpPr>
            <a:spLocks noGrp="1"/>
          </p:cNvSpPr>
          <p:nvPr>
            <p:ph idx="1"/>
          </p:nvPr>
        </p:nvSpPr>
        <p:spPr>
          <a:xfrm>
            <a:off x="1097280" y="2160494"/>
            <a:ext cx="10058400" cy="3708600"/>
          </a:xfrm>
        </p:spPr>
        <p:txBody>
          <a:bodyPr/>
          <a:lstStyle/>
          <a:p>
            <a:r>
              <a:rPr lang="fr-FR" dirty="0"/>
              <a:t>L’industrie dans la société</a:t>
            </a:r>
          </a:p>
          <a:p>
            <a:pPr lvl="1"/>
            <a:r>
              <a:rPr lang="fr-FR" dirty="0"/>
              <a:t>Le pilotage de l’industrie</a:t>
            </a:r>
          </a:p>
          <a:p>
            <a:r>
              <a:rPr lang="fr-FR" dirty="0"/>
              <a:t>L’industrie dans l’environnement</a:t>
            </a:r>
          </a:p>
          <a:p>
            <a:pPr lvl="1"/>
            <a:r>
              <a:rPr lang="fr-FR" dirty="0"/>
              <a:t>L’urgence environnementale</a:t>
            </a:r>
          </a:p>
          <a:p>
            <a:r>
              <a:rPr lang="fr-FR" dirty="0"/>
              <a:t>L’industrie dé-financiarisée</a:t>
            </a:r>
          </a:p>
          <a:p>
            <a:pPr lvl="1"/>
            <a:r>
              <a:rPr lang="fr-FR" dirty="0"/>
              <a:t>L’investissement et les territoires</a:t>
            </a:r>
          </a:p>
        </p:txBody>
      </p:sp>
    </p:spTree>
    <p:extLst>
      <p:ext uri="{BB962C8B-B14F-4D97-AF65-F5344CB8AC3E}">
        <p14:creationId xmlns:p14="http://schemas.microsoft.com/office/powerpoint/2010/main" val="3660571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Piloter l’industrie</a:t>
            </a:r>
            <a:endParaRPr lang="fr-FR" dirty="0"/>
          </a:p>
        </p:txBody>
      </p:sp>
      <p:graphicFrame>
        <p:nvGraphicFramePr>
          <p:cNvPr id="4" name="Graphique 3">
            <a:extLst>
              <a:ext uri="{FF2B5EF4-FFF2-40B4-BE49-F238E27FC236}">
                <a16:creationId xmlns:a16="http://schemas.microsoft.com/office/drawing/2014/main" xmlns="" id="{7BD28070-F593-4204-B6EC-ED9315F33A64}"/>
              </a:ext>
            </a:extLst>
          </p:cNvPr>
          <p:cNvGraphicFramePr/>
          <p:nvPr>
            <p:extLst>
              <p:ext uri="{D42A27DB-BD31-4B8C-83A1-F6EECF244321}">
                <p14:modId xmlns:p14="http://schemas.microsoft.com/office/powerpoint/2010/main" val="2218191583"/>
              </p:ext>
            </p:extLst>
          </p:nvPr>
        </p:nvGraphicFramePr>
        <p:xfrm>
          <a:off x="1097071" y="1827459"/>
          <a:ext cx="4933026" cy="23370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aphique 4">
            <a:extLst>
              <a:ext uri="{FF2B5EF4-FFF2-40B4-BE49-F238E27FC236}">
                <a16:creationId xmlns:a16="http://schemas.microsoft.com/office/drawing/2014/main" xmlns="" id="{FE891FFB-6218-44C2-A0D8-ADDE9F4E33BE}"/>
              </a:ext>
            </a:extLst>
          </p:cNvPr>
          <p:cNvGraphicFramePr/>
          <p:nvPr>
            <p:extLst>
              <p:ext uri="{D42A27DB-BD31-4B8C-83A1-F6EECF244321}">
                <p14:modId xmlns:p14="http://schemas.microsoft.com/office/powerpoint/2010/main" val="4264045731"/>
              </p:ext>
            </p:extLst>
          </p:nvPr>
        </p:nvGraphicFramePr>
        <p:xfrm>
          <a:off x="5924765" y="1810983"/>
          <a:ext cx="5229267" cy="2337048"/>
        </p:xfrm>
        <a:graphic>
          <a:graphicData uri="http://schemas.openxmlformats.org/drawingml/2006/chart">
            <c:chart xmlns:c="http://schemas.openxmlformats.org/drawingml/2006/chart" xmlns:r="http://schemas.openxmlformats.org/officeDocument/2006/relationships" r:id="rId4"/>
          </a:graphicData>
        </a:graphic>
      </p:graphicFrame>
      <p:sp>
        <p:nvSpPr>
          <p:cNvPr id="7" name="ZoneTexte 6"/>
          <p:cNvSpPr txBox="1"/>
          <p:nvPr/>
        </p:nvSpPr>
        <p:spPr>
          <a:xfrm>
            <a:off x="444844" y="5272216"/>
            <a:ext cx="11302313" cy="923330"/>
          </a:xfrm>
          <a:prstGeom prst="rect">
            <a:avLst/>
          </a:prstGeom>
          <a:noFill/>
        </p:spPr>
        <p:txBody>
          <a:bodyPr wrap="square" rtlCol="0">
            <a:spAutoFit/>
          </a:bodyPr>
          <a:lstStyle/>
          <a:p>
            <a:r>
              <a:rPr lang="fr-FR" dirty="0" smtClean="0"/>
              <a:t>CICE : 84,357 Milliards €, effets toujours incertains sur l’emploi, l’investissement et les salaires (France Stratégie 2018)</a:t>
            </a:r>
          </a:p>
          <a:p>
            <a:r>
              <a:rPr lang="fr-FR" dirty="0" smtClean="0"/>
              <a:t>Variation de la charge fiscale nette des sociétés non financières en % de la VAB : -2% entre 2013 et 2018 (Comptes nationaux)</a:t>
            </a:r>
            <a:endParaRPr lang="fr-FR" dirty="0"/>
          </a:p>
        </p:txBody>
      </p:sp>
      <p:sp>
        <p:nvSpPr>
          <p:cNvPr id="6" name="ZoneTexte 5"/>
          <p:cNvSpPr txBox="1"/>
          <p:nvPr/>
        </p:nvSpPr>
        <p:spPr>
          <a:xfrm>
            <a:off x="7224583" y="4160108"/>
            <a:ext cx="3657601" cy="307777"/>
          </a:xfrm>
          <a:prstGeom prst="rect">
            <a:avLst/>
          </a:prstGeom>
          <a:noFill/>
        </p:spPr>
        <p:txBody>
          <a:bodyPr wrap="square" rtlCol="0">
            <a:spAutoFit/>
          </a:bodyPr>
          <a:lstStyle/>
          <a:p>
            <a:r>
              <a:rPr lang="fr-FR" sz="1400" i="1" dirty="0" smtClean="0"/>
              <a:t>Source : comptes nationaux/Eurostat</a:t>
            </a:r>
            <a:endParaRPr lang="fr-FR" sz="1400"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962A0EB-2FCE-40BB-9052-9584C296DFA5}"/>
              </a:ext>
            </a:extLst>
          </p:cNvPr>
          <p:cNvSpPr>
            <a:spLocks noGrp="1"/>
          </p:cNvSpPr>
          <p:nvPr>
            <p:ph type="title"/>
          </p:nvPr>
        </p:nvSpPr>
        <p:spPr/>
        <p:txBody>
          <a:bodyPr/>
          <a:lstStyle/>
          <a:p>
            <a:r>
              <a:rPr lang="fr-FR" dirty="0"/>
              <a:t>Piloter l’industrie</a:t>
            </a:r>
          </a:p>
        </p:txBody>
      </p:sp>
      <p:sp>
        <p:nvSpPr>
          <p:cNvPr id="3" name="Espace réservé du contenu 2">
            <a:extLst>
              <a:ext uri="{FF2B5EF4-FFF2-40B4-BE49-F238E27FC236}">
                <a16:creationId xmlns:a16="http://schemas.microsoft.com/office/drawing/2014/main" xmlns="" id="{0700FCB6-CE30-42B8-83E5-2C7CCB1101FB}"/>
              </a:ext>
            </a:extLst>
          </p:cNvPr>
          <p:cNvSpPr>
            <a:spLocks noGrp="1"/>
          </p:cNvSpPr>
          <p:nvPr>
            <p:ph idx="1"/>
          </p:nvPr>
        </p:nvSpPr>
        <p:spPr>
          <a:xfrm>
            <a:off x="1097280" y="2097740"/>
            <a:ext cx="10058400" cy="3771353"/>
          </a:xfrm>
        </p:spPr>
        <p:txBody>
          <a:bodyPr>
            <a:normAutofit/>
          </a:bodyPr>
          <a:lstStyle/>
          <a:p>
            <a:r>
              <a:rPr lang="fr-FR" dirty="0"/>
              <a:t>Refonder le CNI et les CSF en tant que véritables organes </a:t>
            </a:r>
            <a:r>
              <a:rPr lang="fr-FR" dirty="0" smtClean="0"/>
              <a:t>de décision</a:t>
            </a:r>
            <a:endParaRPr lang="fr-FR" dirty="0"/>
          </a:p>
          <a:p>
            <a:r>
              <a:rPr lang="fr-FR" sz="2000" dirty="0"/>
              <a:t>Définir démocratiquement et relocaliser les filières industrielles stratégiques</a:t>
            </a:r>
          </a:p>
          <a:p>
            <a:r>
              <a:rPr lang="fr-FR" dirty="0"/>
              <a:t>Appropriation sociale des secteurs clés, par une participation de l’État avec droit de </a:t>
            </a:r>
            <a:r>
              <a:rPr lang="fr-FR" i="1" dirty="0"/>
              <a:t>veto</a:t>
            </a:r>
          </a:p>
          <a:p>
            <a:r>
              <a:rPr lang="fr-FR" dirty="0"/>
              <a:t>Exigence de transparence, suivi, contrôle et conditionnalité des aides accordées aux </a:t>
            </a:r>
            <a:r>
              <a:rPr lang="fr-FR" dirty="0" smtClean="0"/>
              <a:t>entreprises </a:t>
            </a:r>
            <a:endParaRPr lang="fr-FR" dirty="0"/>
          </a:p>
          <a:p>
            <a:r>
              <a:rPr lang="fr-FR" dirty="0"/>
              <a:t>Progressivité de l’impôt de production et des sociétés</a:t>
            </a:r>
          </a:p>
          <a:p>
            <a:endParaRPr lang="fr-FR" dirty="0"/>
          </a:p>
        </p:txBody>
      </p:sp>
    </p:spTree>
    <p:extLst>
      <p:ext uri="{BB962C8B-B14F-4D97-AF65-F5344CB8AC3E}">
        <p14:creationId xmlns:p14="http://schemas.microsoft.com/office/powerpoint/2010/main" val="405819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A7E2961-0226-4DFB-A735-E3BD31FA3031}"/>
              </a:ext>
            </a:extLst>
          </p:cNvPr>
          <p:cNvSpPr>
            <a:spLocks noGrp="1"/>
          </p:cNvSpPr>
          <p:nvPr>
            <p:ph type="title"/>
          </p:nvPr>
        </p:nvSpPr>
        <p:spPr/>
        <p:txBody>
          <a:bodyPr/>
          <a:lstStyle/>
          <a:p>
            <a:r>
              <a:rPr lang="fr-FR" dirty="0"/>
              <a:t>Réagir à l’urgence environnementale</a:t>
            </a:r>
          </a:p>
        </p:txBody>
      </p:sp>
      <p:pic>
        <p:nvPicPr>
          <p:cNvPr id="4" name="Espace réservé du contenu 3" descr="Capture.PNG"/>
          <p:cNvPicPr>
            <a:picLocks noGrp="1" noChangeAspect="1"/>
          </p:cNvPicPr>
          <p:nvPr>
            <p:ph idx="1"/>
          </p:nvPr>
        </p:nvPicPr>
        <p:blipFill>
          <a:blip r:embed="rId3" cstate="print"/>
          <a:stretch>
            <a:fillRect/>
          </a:stretch>
        </p:blipFill>
        <p:spPr>
          <a:xfrm>
            <a:off x="937199" y="2111889"/>
            <a:ext cx="4067743" cy="3096057"/>
          </a:xfrm>
        </p:spPr>
      </p:pic>
      <p:cxnSp>
        <p:nvCxnSpPr>
          <p:cNvPr id="7" name="Connecteur droit avec flèche 6"/>
          <p:cNvCxnSpPr>
            <a:stCxn id="4" idx="3"/>
          </p:cNvCxnSpPr>
          <p:nvPr/>
        </p:nvCxnSpPr>
        <p:spPr>
          <a:xfrm flipV="1">
            <a:off x="5004942" y="2767914"/>
            <a:ext cx="1214626" cy="892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a:stCxn id="4" idx="3"/>
          </p:cNvCxnSpPr>
          <p:nvPr/>
        </p:nvCxnSpPr>
        <p:spPr>
          <a:xfrm>
            <a:off x="5004942" y="3659918"/>
            <a:ext cx="1222863" cy="5990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6268995" y="2471351"/>
            <a:ext cx="2446637" cy="659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Les </a:t>
            </a:r>
            <a:r>
              <a:rPr lang="fr-FR" dirty="0" err="1" smtClean="0"/>
              <a:t>process</a:t>
            </a:r>
            <a:endParaRPr lang="fr-FR" dirty="0"/>
          </a:p>
        </p:txBody>
      </p:sp>
      <p:sp>
        <p:nvSpPr>
          <p:cNvPr id="14" name="Rectangle 13"/>
          <p:cNvSpPr/>
          <p:nvPr/>
        </p:nvSpPr>
        <p:spPr>
          <a:xfrm>
            <a:off x="6248400" y="3892378"/>
            <a:ext cx="2446637" cy="659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Les produits</a:t>
            </a:r>
            <a:endParaRPr lang="fr-FR" dirty="0"/>
          </a:p>
        </p:txBody>
      </p:sp>
    </p:spTree>
    <p:extLst>
      <p:ext uri="{BB962C8B-B14F-4D97-AF65-F5344CB8AC3E}">
        <p14:creationId xmlns:p14="http://schemas.microsoft.com/office/powerpoint/2010/main" val="3449360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A7E2961-0226-4DFB-A735-E3BD31FA3031}"/>
              </a:ext>
            </a:extLst>
          </p:cNvPr>
          <p:cNvSpPr>
            <a:spLocks noGrp="1"/>
          </p:cNvSpPr>
          <p:nvPr>
            <p:ph type="title"/>
          </p:nvPr>
        </p:nvSpPr>
        <p:spPr/>
        <p:txBody>
          <a:bodyPr/>
          <a:lstStyle/>
          <a:p>
            <a:r>
              <a:rPr lang="fr-FR" dirty="0"/>
              <a:t>Réagir à l’urgence environnementale</a:t>
            </a:r>
          </a:p>
        </p:txBody>
      </p:sp>
      <p:sp>
        <p:nvSpPr>
          <p:cNvPr id="3" name="Espace réservé du contenu 2">
            <a:extLst>
              <a:ext uri="{FF2B5EF4-FFF2-40B4-BE49-F238E27FC236}">
                <a16:creationId xmlns:a16="http://schemas.microsoft.com/office/drawing/2014/main" xmlns="" id="{447C9FBD-5049-418C-BFA7-88922BCAF137}"/>
              </a:ext>
            </a:extLst>
          </p:cNvPr>
          <p:cNvSpPr>
            <a:spLocks noGrp="1"/>
          </p:cNvSpPr>
          <p:nvPr>
            <p:ph idx="1"/>
          </p:nvPr>
        </p:nvSpPr>
        <p:spPr>
          <a:xfrm>
            <a:off x="1097280" y="2259106"/>
            <a:ext cx="10058400" cy="3609988"/>
          </a:xfrm>
        </p:spPr>
        <p:txBody>
          <a:bodyPr/>
          <a:lstStyle/>
          <a:p>
            <a:r>
              <a:rPr lang="fr-FR" sz="2000" dirty="0"/>
              <a:t>Favoriser les circuits courts, l’écoconception, les objets durables et réparables</a:t>
            </a:r>
          </a:p>
          <a:p>
            <a:r>
              <a:rPr lang="fr-FR" dirty="0"/>
              <a:t>Créer des industries du recyclage</a:t>
            </a:r>
            <a:endParaRPr lang="fr-FR" sz="2000" dirty="0"/>
          </a:p>
          <a:p>
            <a:r>
              <a:rPr lang="fr-FR" sz="2000" dirty="0"/>
              <a:t>Privilégier et développer les énergies faiblement émettrices de </a:t>
            </a:r>
            <a:r>
              <a:rPr lang="fr-FR" sz="2000" dirty="0" smtClean="0"/>
              <a:t>CO</a:t>
            </a:r>
            <a:r>
              <a:rPr lang="fr-FR" sz="2000" baseline="30000" dirty="0" smtClean="0"/>
              <a:t>2</a:t>
            </a:r>
            <a:r>
              <a:rPr lang="fr-FR" sz="1400" dirty="0" smtClean="0"/>
              <a:t> </a:t>
            </a:r>
            <a:endParaRPr lang="fr-FR" sz="1400" dirty="0"/>
          </a:p>
          <a:p>
            <a:pPr lvl="1"/>
            <a:r>
              <a:rPr lang="fr-FR" dirty="0"/>
              <a:t>Production d’hydrogène à partir des rejets de l’industrie sidérurgique</a:t>
            </a:r>
          </a:p>
          <a:p>
            <a:pPr marL="0">
              <a:buNone/>
            </a:pPr>
            <a:endParaRPr lang="fr-FR" dirty="0"/>
          </a:p>
          <a:p>
            <a:endParaRPr lang="fr-FR" dirty="0"/>
          </a:p>
        </p:txBody>
      </p:sp>
    </p:spTree>
    <p:extLst>
      <p:ext uri="{BB962C8B-B14F-4D97-AF65-F5344CB8AC3E}">
        <p14:creationId xmlns:p14="http://schemas.microsoft.com/office/powerpoint/2010/main" val="3449360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9350" y="385482"/>
            <a:ext cx="10058400" cy="1029148"/>
          </a:xfrm>
        </p:spPr>
        <p:txBody>
          <a:bodyPr/>
          <a:lstStyle/>
          <a:p>
            <a:r>
              <a:rPr lang="fr-FR" dirty="0" smtClean="0"/>
              <a:t>Investir dans les territoires</a:t>
            </a:r>
            <a:endParaRPr lang="fr-FR" dirty="0"/>
          </a:p>
        </p:txBody>
      </p:sp>
      <p:pic>
        <p:nvPicPr>
          <p:cNvPr id="11" name="Espace réservé du contenu 10" descr="Capture-dividendes.PNG"/>
          <p:cNvPicPr>
            <a:picLocks noGrp="1" noChangeAspect="1"/>
          </p:cNvPicPr>
          <p:nvPr>
            <p:ph idx="1"/>
          </p:nvPr>
        </p:nvPicPr>
        <p:blipFill>
          <a:blip r:embed="rId3" cstate="print"/>
          <a:stretch>
            <a:fillRect/>
          </a:stretch>
        </p:blipFill>
        <p:spPr>
          <a:xfrm>
            <a:off x="6030098" y="4059277"/>
            <a:ext cx="5184438" cy="2135577"/>
          </a:xfrm>
        </p:spPr>
      </p:pic>
      <p:graphicFrame>
        <p:nvGraphicFramePr>
          <p:cNvPr id="4" name="Graphique 3">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AD848AE1-47C4-4DC4-B5F7-280DCDBA62CA}"/>
              </a:ext>
            </a:extLst>
          </p:cNvPr>
          <p:cNvGraphicFramePr/>
          <p:nvPr/>
        </p:nvGraphicFramePr>
        <p:xfrm>
          <a:off x="5997147" y="1752599"/>
          <a:ext cx="5189838" cy="226746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Graphique 4">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940ECAC4-754E-44D4-B262-E9DE803F3FA6}"/>
              </a:ext>
            </a:extLst>
          </p:cNvPr>
          <p:cNvGraphicFramePr/>
          <p:nvPr/>
        </p:nvGraphicFramePr>
        <p:xfrm>
          <a:off x="1123332" y="1736125"/>
          <a:ext cx="4873813" cy="2267464"/>
        </p:xfrm>
        <a:graphic>
          <a:graphicData uri="http://schemas.openxmlformats.org/drawingml/2006/chart">
            <c:chart xmlns:c="http://schemas.openxmlformats.org/drawingml/2006/chart" xmlns:r="http://schemas.openxmlformats.org/officeDocument/2006/relationships" r:id="rId5"/>
          </a:graphicData>
        </a:graphic>
      </p:graphicFrame>
      <p:sp>
        <p:nvSpPr>
          <p:cNvPr id="6" name="ZoneTexte 5">
            <a:extLst>
              <a:ext uri="{FF2B5EF4-FFF2-40B4-BE49-F238E27FC236}">
                <a16:creationId xmlns:a16="http://schemas.microsoft.com/office/drawing/2014/main" xmlns="" id="{416F516D-FF89-488F-8882-4A6954CDEF7E}"/>
              </a:ext>
            </a:extLst>
          </p:cNvPr>
          <p:cNvSpPr txBox="1"/>
          <p:nvPr/>
        </p:nvSpPr>
        <p:spPr>
          <a:xfrm>
            <a:off x="1113755" y="4036541"/>
            <a:ext cx="4916342"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dirty="0"/>
              <a:t>En 2016 en France : Pour 100€ d’achat </a:t>
            </a:r>
            <a:r>
              <a:rPr lang="fr-FR" dirty="0" smtClean="0"/>
              <a:t>de l’industrie </a:t>
            </a:r>
            <a:r>
              <a:rPr lang="fr-FR" dirty="0"/>
              <a:t>métallurgique, 18,55€ reviennent directement à l’industrie métallurgique Fr.</a:t>
            </a:r>
          </a:p>
          <a:p>
            <a:endParaRPr lang="fr-FR" dirty="0"/>
          </a:p>
          <a:p>
            <a:r>
              <a:rPr lang="fr-FR" dirty="0"/>
              <a:t>En 2016 en Allemagne : pour 100€ d’achat de l’industrie métallurgique, 35€ reviennent directement à l’industrie métallurgique All.</a:t>
            </a:r>
          </a:p>
        </p:txBody>
      </p:sp>
      <p:sp>
        <p:nvSpPr>
          <p:cNvPr id="9" name="ZoneTexte 8"/>
          <p:cNvSpPr txBox="1"/>
          <p:nvPr/>
        </p:nvSpPr>
        <p:spPr>
          <a:xfrm>
            <a:off x="1070919" y="5972432"/>
            <a:ext cx="4703806" cy="307777"/>
          </a:xfrm>
          <a:prstGeom prst="rect">
            <a:avLst/>
          </a:prstGeom>
          <a:noFill/>
        </p:spPr>
        <p:txBody>
          <a:bodyPr wrap="square" rtlCol="0">
            <a:spAutoFit/>
          </a:bodyPr>
          <a:lstStyle/>
          <a:p>
            <a:r>
              <a:rPr lang="fr-FR" sz="1400" i="1" dirty="0" smtClean="0"/>
              <a:t>Sources : Comptes nationaux/Eurostat</a:t>
            </a:r>
            <a:endParaRPr lang="fr-FR" sz="1400"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EE7886D-58C9-441C-AA4E-179844E519CC}"/>
              </a:ext>
            </a:extLst>
          </p:cNvPr>
          <p:cNvSpPr>
            <a:spLocks noGrp="1"/>
          </p:cNvSpPr>
          <p:nvPr>
            <p:ph type="title"/>
          </p:nvPr>
        </p:nvSpPr>
        <p:spPr/>
        <p:txBody>
          <a:bodyPr/>
          <a:lstStyle/>
          <a:p>
            <a:r>
              <a:rPr lang="fr-FR" dirty="0"/>
              <a:t>Investir dans les territoires</a:t>
            </a:r>
          </a:p>
        </p:txBody>
      </p:sp>
      <p:sp>
        <p:nvSpPr>
          <p:cNvPr id="3" name="Espace réservé du contenu 2">
            <a:extLst>
              <a:ext uri="{FF2B5EF4-FFF2-40B4-BE49-F238E27FC236}">
                <a16:creationId xmlns:a16="http://schemas.microsoft.com/office/drawing/2014/main" xmlns="" id="{B9BB54A7-EB7E-43C5-9054-CFF837D969F2}"/>
              </a:ext>
            </a:extLst>
          </p:cNvPr>
          <p:cNvSpPr>
            <a:spLocks noGrp="1"/>
          </p:cNvSpPr>
          <p:nvPr>
            <p:ph idx="1"/>
          </p:nvPr>
        </p:nvSpPr>
        <p:spPr>
          <a:xfrm>
            <a:off x="1097280" y="2026023"/>
            <a:ext cx="10058400" cy="2537011"/>
          </a:xfrm>
        </p:spPr>
        <p:txBody>
          <a:bodyPr>
            <a:normAutofit/>
          </a:bodyPr>
          <a:lstStyle/>
          <a:p>
            <a:r>
              <a:rPr lang="fr-FR" dirty="0"/>
              <a:t>Sortir de la logique de </a:t>
            </a:r>
            <a:r>
              <a:rPr lang="fr-FR" dirty="0" smtClean="0"/>
              <a:t>concurrence intra-filière </a:t>
            </a:r>
            <a:r>
              <a:rPr lang="fr-FR" dirty="0"/>
              <a:t>pour aller vers de la coopération intra-filière</a:t>
            </a:r>
          </a:p>
          <a:p>
            <a:pPr lvl="1"/>
            <a:r>
              <a:rPr lang="fr-FR" dirty="0"/>
              <a:t>Industrie du médical</a:t>
            </a:r>
          </a:p>
          <a:p>
            <a:r>
              <a:rPr lang="fr-FR" dirty="0"/>
              <a:t>Réallouer les volumes de productions intra-groupes et intra-filières</a:t>
            </a:r>
          </a:p>
          <a:p>
            <a:r>
              <a:rPr lang="fr-FR" dirty="0"/>
              <a:t>Investir dans l’outil de </a:t>
            </a:r>
            <a:r>
              <a:rPr lang="fr-FR" dirty="0" smtClean="0"/>
              <a:t>production et dans la recherche</a:t>
            </a:r>
            <a:endParaRPr lang="fr-FR" dirty="0"/>
          </a:p>
          <a:p>
            <a:r>
              <a:rPr lang="fr-FR" dirty="0"/>
              <a:t>Création de banques régionales </a:t>
            </a:r>
            <a:r>
              <a:rPr lang="fr-FR" dirty="0" smtClean="0"/>
              <a:t>coopératives pour l’industrie</a:t>
            </a:r>
            <a:endParaRPr lang="fr-FR" dirty="0"/>
          </a:p>
          <a:p>
            <a:r>
              <a:rPr lang="fr-FR" dirty="0"/>
              <a:t>Indexer les dividendes sur </a:t>
            </a:r>
            <a:r>
              <a:rPr lang="fr-FR" dirty="0" smtClean="0"/>
              <a:t>les volumes d’investissements au sens large</a:t>
            </a:r>
            <a:endParaRPr lang="fr-FR" dirty="0"/>
          </a:p>
          <a:p>
            <a:pPr marL="0" indent="0">
              <a:buNone/>
            </a:pPr>
            <a:endParaRPr lang="fr-FR" dirty="0"/>
          </a:p>
        </p:txBody>
      </p:sp>
    </p:spTree>
    <p:extLst>
      <p:ext uri="{BB962C8B-B14F-4D97-AF65-F5344CB8AC3E}">
        <p14:creationId xmlns:p14="http://schemas.microsoft.com/office/powerpoint/2010/main" val="29393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23BCD2B-B4D4-4C52-8BEA-22AC2C1F179C}"/>
              </a:ext>
            </a:extLst>
          </p:cNvPr>
          <p:cNvSpPr>
            <a:spLocks noGrp="1"/>
          </p:cNvSpPr>
          <p:nvPr>
            <p:ph type="title"/>
          </p:nvPr>
        </p:nvSpPr>
        <p:spPr/>
        <p:txBody>
          <a:bodyPr/>
          <a:lstStyle/>
          <a:p>
            <a:r>
              <a:rPr lang="fr-FR" dirty="0"/>
              <a:t>Crise sanitaire, crise du système productif</a:t>
            </a:r>
          </a:p>
        </p:txBody>
      </p:sp>
      <p:sp>
        <p:nvSpPr>
          <p:cNvPr id="3" name="Espace réservé du contenu 2">
            <a:extLst>
              <a:ext uri="{FF2B5EF4-FFF2-40B4-BE49-F238E27FC236}">
                <a16:creationId xmlns:a16="http://schemas.microsoft.com/office/drawing/2014/main" xmlns="" id="{6EB8B84C-BFE1-410D-B3DB-7ACB8C59B7E8}"/>
              </a:ext>
            </a:extLst>
          </p:cNvPr>
          <p:cNvSpPr>
            <a:spLocks noGrp="1"/>
          </p:cNvSpPr>
          <p:nvPr>
            <p:ph idx="1"/>
          </p:nvPr>
        </p:nvSpPr>
        <p:spPr>
          <a:xfrm>
            <a:off x="1097280" y="2043952"/>
            <a:ext cx="10058400" cy="3825141"/>
          </a:xfrm>
        </p:spPr>
        <p:txBody>
          <a:bodyPr/>
          <a:lstStyle/>
          <a:p>
            <a:r>
              <a:rPr lang="fr-FR" dirty="0"/>
              <a:t>L’industrie pour les profits</a:t>
            </a:r>
          </a:p>
          <a:p>
            <a:pPr lvl="1"/>
            <a:r>
              <a:rPr lang="fr-FR" dirty="0"/>
              <a:t>Mondialisation + Financiarisation</a:t>
            </a:r>
          </a:p>
          <a:p>
            <a:pPr lvl="1"/>
            <a:r>
              <a:rPr lang="fr-FR" dirty="0"/>
              <a:t>Résultat : fragilité de l’appareil productif, chômage, incapacité politique (santé)</a:t>
            </a:r>
          </a:p>
          <a:p>
            <a:r>
              <a:rPr lang="fr-FR" dirty="0"/>
              <a:t>Réorienter l’industrie vers la production pour répondre aux besoins sociaux et politiques</a:t>
            </a:r>
          </a:p>
          <a:p>
            <a:pPr lvl="1"/>
            <a:endParaRPr lang="fr-FR" dirty="0"/>
          </a:p>
          <a:p>
            <a:r>
              <a:rPr lang="fr-FR" dirty="0"/>
              <a:t>Deux objectifs de la relance</a:t>
            </a:r>
          </a:p>
          <a:p>
            <a:pPr lvl="1"/>
            <a:r>
              <a:rPr lang="fr-FR" dirty="0"/>
              <a:t>A court terme : maintenir l’appareil productif</a:t>
            </a:r>
          </a:p>
          <a:p>
            <a:pPr lvl="1"/>
            <a:r>
              <a:rPr lang="fr-FR" dirty="0"/>
              <a:t>A long terme : une politique industrielle pour assurer la production</a:t>
            </a:r>
          </a:p>
          <a:p>
            <a:endParaRPr lang="fr-FR" dirty="0"/>
          </a:p>
        </p:txBody>
      </p:sp>
    </p:spTree>
    <p:extLst>
      <p:ext uri="{BB962C8B-B14F-4D97-AF65-F5344CB8AC3E}">
        <p14:creationId xmlns:p14="http://schemas.microsoft.com/office/powerpoint/2010/main" val="4200109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A19A71B-1650-4937-B1FF-9411B8C3AE41}"/>
              </a:ext>
            </a:extLst>
          </p:cNvPr>
          <p:cNvSpPr>
            <a:spLocks noGrp="1"/>
          </p:cNvSpPr>
          <p:nvPr>
            <p:ph type="title"/>
          </p:nvPr>
        </p:nvSpPr>
        <p:spPr/>
        <p:txBody>
          <a:bodyPr/>
          <a:lstStyle/>
          <a:p>
            <a:r>
              <a:rPr lang="fr-FR" dirty="0"/>
              <a:t>L’urgence à court terme</a:t>
            </a:r>
          </a:p>
        </p:txBody>
      </p:sp>
      <p:sp>
        <p:nvSpPr>
          <p:cNvPr id="3" name="Espace réservé du contenu 2">
            <a:extLst>
              <a:ext uri="{FF2B5EF4-FFF2-40B4-BE49-F238E27FC236}">
                <a16:creationId xmlns:a16="http://schemas.microsoft.com/office/drawing/2014/main" xmlns="" id="{594EBE20-03EE-49BC-9329-1132298DF86B}"/>
              </a:ext>
            </a:extLst>
          </p:cNvPr>
          <p:cNvSpPr>
            <a:spLocks noGrp="1"/>
          </p:cNvSpPr>
          <p:nvPr>
            <p:ph idx="1"/>
          </p:nvPr>
        </p:nvSpPr>
        <p:spPr>
          <a:xfrm>
            <a:off x="1097280" y="2026024"/>
            <a:ext cx="10058400" cy="3843070"/>
          </a:xfrm>
        </p:spPr>
        <p:txBody>
          <a:bodyPr/>
          <a:lstStyle/>
          <a:p>
            <a:r>
              <a:rPr lang="fr-FR" dirty="0"/>
              <a:t>Protéger les personnes</a:t>
            </a:r>
          </a:p>
          <a:p>
            <a:pPr lvl="1"/>
            <a:r>
              <a:rPr lang="fr-FR" dirty="0"/>
              <a:t>L’entreprise est socialement responsable</a:t>
            </a:r>
          </a:p>
          <a:p>
            <a:pPr marL="201168" lvl="1" indent="0">
              <a:buNone/>
            </a:pPr>
            <a:endParaRPr lang="fr-FR" dirty="0"/>
          </a:p>
          <a:p>
            <a:r>
              <a:rPr lang="fr-FR" dirty="0"/>
              <a:t>Protéger les emplois</a:t>
            </a:r>
          </a:p>
          <a:p>
            <a:pPr lvl="1"/>
            <a:r>
              <a:rPr lang="fr-FR" dirty="0"/>
              <a:t>L’emploi comme garantie des revenus</a:t>
            </a:r>
          </a:p>
          <a:p>
            <a:endParaRPr lang="fr-FR" dirty="0"/>
          </a:p>
          <a:p>
            <a:r>
              <a:rPr lang="fr-FR" dirty="0"/>
              <a:t>Protéger les compétences</a:t>
            </a:r>
          </a:p>
          <a:p>
            <a:pPr lvl="1"/>
            <a:r>
              <a:rPr lang="fr-FR" dirty="0"/>
              <a:t>Le travail comme investissement</a:t>
            </a:r>
          </a:p>
        </p:txBody>
      </p:sp>
    </p:spTree>
    <p:extLst>
      <p:ext uri="{BB962C8B-B14F-4D97-AF65-F5344CB8AC3E}">
        <p14:creationId xmlns:p14="http://schemas.microsoft.com/office/powerpoint/2010/main" val="2633162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681318"/>
            <a:ext cx="10058400" cy="842682"/>
          </a:xfrm>
        </p:spPr>
        <p:txBody>
          <a:bodyPr/>
          <a:lstStyle/>
          <a:p>
            <a:r>
              <a:rPr lang="fr-FR" dirty="0" smtClean="0"/>
              <a:t>Responsabiliser l’entreprise</a:t>
            </a:r>
            <a:endParaRPr lang="fr-FR" dirty="0"/>
          </a:p>
        </p:txBody>
      </p:sp>
      <p:sp>
        <p:nvSpPr>
          <p:cNvPr id="4" name="Ellipse 3"/>
          <p:cNvSpPr/>
          <p:nvPr/>
        </p:nvSpPr>
        <p:spPr>
          <a:xfrm>
            <a:off x="1103870" y="3204526"/>
            <a:ext cx="1680518" cy="1680518"/>
          </a:xfrm>
          <a:prstGeom prst="ellips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Entreprise</a:t>
            </a:r>
            <a:endParaRPr lang="fr-FR" dirty="0"/>
          </a:p>
        </p:txBody>
      </p:sp>
      <p:cxnSp>
        <p:nvCxnSpPr>
          <p:cNvPr id="10" name="Connecteur droit avec flèche 9"/>
          <p:cNvCxnSpPr>
            <a:stCxn id="4" idx="6"/>
            <a:endCxn id="25" idx="1"/>
          </p:cNvCxnSpPr>
          <p:nvPr/>
        </p:nvCxnSpPr>
        <p:spPr>
          <a:xfrm flipV="1">
            <a:off x="2784388" y="2903845"/>
            <a:ext cx="823786" cy="114094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Connecteur droit avec flèche 12"/>
          <p:cNvCxnSpPr>
            <a:stCxn id="4" idx="6"/>
            <a:endCxn id="31" idx="1"/>
          </p:cNvCxnSpPr>
          <p:nvPr/>
        </p:nvCxnSpPr>
        <p:spPr>
          <a:xfrm>
            <a:off x="2784388" y="4044785"/>
            <a:ext cx="823787" cy="37482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onnecteur droit avec flèche 15"/>
          <p:cNvCxnSpPr>
            <a:stCxn id="4" idx="6"/>
            <a:endCxn id="32" idx="1"/>
          </p:cNvCxnSpPr>
          <p:nvPr/>
        </p:nvCxnSpPr>
        <p:spPr>
          <a:xfrm>
            <a:off x="2784388" y="4044785"/>
            <a:ext cx="770242" cy="1235677"/>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25" name="Rectangle à coins arrondis 24"/>
          <p:cNvSpPr/>
          <p:nvPr/>
        </p:nvSpPr>
        <p:spPr>
          <a:xfrm>
            <a:off x="3608174" y="2660828"/>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Sous-traitance</a:t>
            </a:r>
            <a:endParaRPr lang="fr-FR" dirty="0"/>
          </a:p>
        </p:txBody>
      </p:sp>
      <p:cxnSp>
        <p:nvCxnSpPr>
          <p:cNvPr id="26" name="Connecteur droit avec flèche 25"/>
          <p:cNvCxnSpPr>
            <a:stCxn id="4" idx="6"/>
          </p:cNvCxnSpPr>
          <p:nvPr/>
        </p:nvCxnSpPr>
        <p:spPr>
          <a:xfrm flipV="1">
            <a:off x="2784388" y="3731749"/>
            <a:ext cx="823785" cy="31303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30" name="Rectangle à coins arrondis 29"/>
          <p:cNvSpPr/>
          <p:nvPr/>
        </p:nvSpPr>
        <p:spPr>
          <a:xfrm>
            <a:off x="3604056" y="3422828"/>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Salaire</a:t>
            </a:r>
            <a:endParaRPr lang="fr-FR" dirty="0"/>
          </a:p>
        </p:txBody>
      </p:sp>
      <p:sp>
        <p:nvSpPr>
          <p:cNvPr id="31" name="Rectangle à coins arrondis 30"/>
          <p:cNvSpPr/>
          <p:nvPr/>
        </p:nvSpPr>
        <p:spPr>
          <a:xfrm>
            <a:off x="3608175" y="4176591"/>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Financeurs</a:t>
            </a:r>
            <a:endParaRPr lang="fr-FR" dirty="0"/>
          </a:p>
        </p:txBody>
      </p:sp>
      <p:sp>
        <p:nvSpPr>
          <p:cNvPr id="32" name="Rectangle à coins arrondis 31"/>
          <p:cNvSpPr/>
          <p:nvPr/>
        </p:nvSpPr>
        <p:spPr>
          <a:xfrm>
            <a:off x="3554630" y="5037445"/>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Acheteurs</a:t>
            </a:r>
            <a:endParaRPr lang="fr-FR" dirty="0"/>
          </a:p>
        </p:txBody>
      </p:sp>
      <p:sp>
        <p:nvSpPr>
          <p:cNvPr id="39" name="Rectangle 38"/>
          <p:cNvSpPr/>
          <p:nvPr/>
        </p:nvSpPr>
        <p:spPr>
          <a:xfrm>
            <a:off x="3229233" y="1746421"/>
            <a:ext cx="2298356" cy="85673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Formation et répartition de la Valeur</a:t>
            </a:r>
            <a:endParaRPr lang="fr-FR" dirty="0"/>
          </a:p>
        </p:txBody>
      </p:sp>
      <p:sp>
        <p:nvSpPr>
          <p:cNvPr id="40" name="Flèche droite 39"/>
          <p:cNvSpPr/>
          <p:nvPr/>
        </p:nvSpPr>
        <p:spPr>
          <a:xfrm>
            <a:off x="5296930" y="3731740"/>
            <a:ext cx="1540475" cy="7084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Rectangle à coins arrondis 40"/>
          <p:cNvSpPr/>
          <p:nvPr/>
        </p:nvSpPr>
        <p:spPr>
          <a:xfrm>
            <a:off x="7146333" y="2664946"/>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Territoires</a:t>
            </a:r>
            <a:endParaRPr lang="fr-FR" dirty="0"/>
          </a:p>
        </p:txBody>
      </p:sp>
      <p:sp>
        <p:nvSpPr>
          <p:cNvPr id="42" name="Rectangle à coins arrondis 41"/>
          <p:cNvSpPr/>
          <p:nvPr/>
        </p:nvSpPr>
        <p:spPr>
          <a:xfrm>
            <a:off x="7117500" y="3797648"/>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600" dirty="0" smtClean="0"/>
              <a:t>Consommation</a:t>
            </a:r>
            <a:endParaRPr lang="fr-FR" sz="1600" dirty="0"/>
          </a:p>
        </p:txBody>
      </p:sp>
      <p:sp>
        <p:nvSpPr>
          <p:cNvPr id="43" name="Rectangle à coins arrondis 42"/>
          <p:cNvSpPr/>
          <p:nvPr/>
        </p:nvSpPr>
        <p:spPr>
          <a:xfrm>
            <a:off x="7138095" y="4847972"/>
            <a:ext cx="1548713" cy="4860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600" dirty="0" smtClean="0"/>
              <a:t>Politique publique</a:t>
            </a:r>
            <a:endParaRPr lang="fr-FR" sz="1600" dirty="0"/>
          </a:p>
        </p:txBody>
      </p:sp>
      <p:sp>
        <p:nvSpPr>
          <p:cNvPr id="44" name="Rectangle 43"/>
          <p:cNvSpPr/>
          <p:nvPr/>
        </p:nvSpPr>
        <p:spPr>
          <a:xfrm>
            <a:off x="6759146" y="1758777"/>
            <a:ext cx="2298356" cy="85673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Impact sur</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5DD51EC-FBBF-46BB-9481-43B196B06E3A}"/>
              </a:ext>
            </a:extLst>
          </p:cNvPr>
          <p:cNvSpPr>
            <a:spLocks noGrp="1"/>
          </p:cNvSpPr>
          <p:nvPr>
            <p:ph type="title"/>
          </p:nvPr>
        </p:nvSpPr>
        <p:spPr/>
        <p:txBody>
          <a:bodyPr/>
          <a:lstStyle/>
          <a:p>
            <a:r>
              <a:rPr lang="fr-FR" dirty="0"/>
              <a:t>Responsabiliser l’entreprise</a:t>
            </a:r>
          </a:p>
        </p:txBody>
      </p:sp>
      <p:sp>
        <p:nvSpPr>
          <p:cNvPr id="3" name="Espace réservé du contenu 2">
            <a:extLst>
              <a:ext uri="{FF2B5EF4-FFF2-40B4-BE49-F238E27FC236}">
                <a16:creationId xmlns:a16="http://schemas.microsoft.com/office/drawing/2014/main" xmlns="" id="{6BD0C181-240F-4DD0-AC97-09F2EC139AF2}"/>
              </a:ext>
            </a:extLst>
          </p:cNvPr>
          <p:cNvSpPr>
            <a:spLocks noGrp="1"/>
          </p:cNvSpPr>
          <p:nvPr>
            <p:ph idx="1"/>
          </p:nvPr>
        </p:nvSpPr>
        <p:spPr>
          <a:xfrm>
            <a:off x="1162974" y="1990164"/>
            <a:ext cx="9992705" cy="3878929"/>
          </a:xfrm>
        </p:spPr>
        <p:txBody>
          <a:bodyPr/>
          <a:lstStyle/>
          <a:p>
            <a:r>
              <a:rPr lang="fr-FR" sz="2000" dirty="0"/>
              <a:t>Pas d’aides publiques aux entreprises dont un </a:t>
            </a:r>
            <a:r>
              <a:rPr lang="fr-FR" dirty="0" smtClean="0"/>
              <a:t>actionnaire institutionnel </a:t>
            </a:r>
            <a:r>
              <a:rPr lang="fr-FR" sz="2000" dirty="0" smtClean="0"/>
              <a:t>a </a:t>
            </a:r>
            <a:r>
              <a:rPr lang="fr-FR" sz="2000" dirty="0"/>
              <a:t>une activité dans un paradis fiscal</a:t>
            </a:r>
          </a:p>
          <a:p>
            <a:r>
              <a:rPr lang="fr-FR" dirty="0"/>
              <a:t>Remboursement </a:t>
            </a:r>
            <a:r>
              <a:rPr lang="fr-FR" dirty="0" smtClean="0"/>
              <a:t>des </a:t>
            </a:r>
            <a:r>
              <a:rPr lang="fr-FR" dirty="0"/>
              <a:t>aides publiques en cas de destruction </a:t>
            </a:r>
            <a:r>
              <a:rPr lang="fr-FR" dirty="0" smtClean="0"/>
              <a:t>d’emplois pour </a:t>
            </a:r>
            <a:r>
              <a:rPr lang="fr-FR" dirty="0"/>
              <a:t>motif économique</a:t>
            </a:r>
            <a:endParaRPr lang="fr-FR" sz="2000" dirty="0"/>
          </a:p>
          <a:p>
            <a:r>
              <a:rPr lang="fr-FR" sz="2000" dirty="0"/>
              <a:t>Obligation de débat démocratique autour des enjeux industriels</a:t>
            </a:r>
          </a:p>
          <a:p>
            <a:r>
              <a:rPr lang="fr-FR" sz="2000" dirty="0" smtClean="0"/>
              <a:t>Limitation </a:t>
            </a:r>
            <a:r>
              <a:rPr lang="fr-FR" sz="2000" dirty="0"/>
              <a:t>des contrats précaires avec application stricte de la </a:t>
            </a:r>
            <a:r>
              <a:rPr lang="fr-FR" sz="2000" dirty="0" smtClean="0"/>
              <a:t>loi, </a:t>
            </a:r>
            <a:r>
              <a:rPr lang="fr-FR" dirty="0" smtClean="0"/>
              <a:t>Généralisation du CDI et mise en place d’un nouveau statut du travail salarié</a:t>
            </a:r>
          </a:p>
          <a:p>
            <a:r>
              <a:rPr lang="fr-FR" sz="2000" dirty="0" smtClean="0"/>
              <a:t>Droit </a:t>
            </a:r>
            <a:r>
              <a:rPr lang="fr-FR" sz="2000" dirty="0"/>
              <a:t>de veto des représentants du personnel et participation effective des représentants des salariés dans les conseils d’administration des entreprises</a:t>
            </a:r>
          </a:p>
          <a:p>
            <a:pPr marL="0" indent="0">
              <a:buNone/>
            </a:pPr>
            <a:endParaRPr lang="fr-FR" sz="2000" dirty="0"/>
          </a:p>
          <a:p>
            <a:pPr marL="0" indent="0">
              <a:buNone/>
            </a:pPr>
            <a:endParaRPr lang="fr-FR" sz="2000" dirty="0"/>
          </a:p>
          <a:p>
            <a:endParaRPr lang="fr-FR" sz="2000" dirty="0"/>
          </a:p>
          <a:p>
            <a:endParaRPr lang="fr-FR" dirty="0"/>
          </a:p>
        </p:txBody>
      </p:sp>
      <p:sp>
        <p:nvSpPr>
          <p:cNvPr id="4" name="Flèche : bas 3">
            <a:extLst>
              <a:ext uri="{FF2B5EF4-FFF2-40B4-BE49-F238E27FC236}">
                <a16:creationId xmlns:a16="http://schemas.microsoft.com/office/drawing/2014/main" xmlns="" id="{9A6C8601-EEF4-47B3-8599-5FCD331EE682}"/>
              </a:ext>
            </a:extLst>
          </p:cNvPr>
          <p:cNvSpPr/>
          <p:nvPr/>
        </p:nvSpPr>
        <p:spPr>
          <a:xfrm>
            <a:off x="803132" y="1889760"/>
            <a:ext cx="414884" cy="32308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xmlns="" id="{880A1854-AD8A-4F26-B478-F77EE95C7452}"/>
              </a:ext>
            </a:extLst>
          </p:cNvPr>
          <p:cNvSpPr txBox="1"/>
          <p:nvPr/>
        </p:nvSpPr>
        <p:spPr>
          <a:xfrm>
            <a:off x="552859" y="1661068"/>
            <a:ext cx="579414" cy="369332"/>
          </a:xfrm>
          <a:prstGeom prst="rect">
            <a:avLst/>
          </a:prstGeom>
          <a:noFill/>
        </p:spPr>
        <p:txBody>
          <a:bodyPr wrap="square" rtlCol="0">
            <a:spAutoFit/>
          </a:bodyPr>
          <a:lstStyle/>
          <a:p>
            <a:r>
              <a:rPr lang="fr-FR" dirty="0"/>
              <a:t>CT</a:t>
            </a:r>
          </a:p>
        </p:txBody>
      </p:sp>
      <p:sp>
        <p:nvSpPr>
          <p:cNvPr id="7" name="ZoneTexte 6">
            <a:extLst>
              <a:ext uri="{FF2B5EF4-FFF2-40B4-BE49-F238E27FC236}">
                <a16:creationId xmlns:a16="http://schemas.microsoft.com/office/drawing/2014/main" xmlns="" id="{E985F5CA-34EA-418E-9AED-CD5DDB290759}"/>
              </a:ext>
            </a:extLst>
          </p:cNvPr>
          <p:cNvSpPr txBox="1"/>
          <p:nvPr/>
        </p:nvSpPr>
        <p:spPr>
          <a:xfrm>
            <a:off x="503696" y="4751309"/>
            <a:ext cx="479357" cy="369332"/>
          </a:xfrm>
          <a:prstGeom prst="rect">
            <a:avLst/>
          </a:prstGeom>
          <a:noFill/>
        </p:spPr>
        <p:txBody>
          <a:bodyPr wrap="square" rtlCol="0">
            <a:spAutoFit/>
          </a:bodyPr>
          <a:lstStyle/>
          <a:p>
            <a:r>
              <a:rPr lang="fr-FR" dirty="0"/>
              <a:t>LT</a:t>
            </a:r>
          </a:p>
        </p:txBody>
      </p:sp>
    </p:spTree>
    <p:extLst>
      <p:ext uri="{BB962C8B-B14F-4D97-AF65-F5344CB8AC3E}">
        <p14:creationId xmlns:p14="http://schemas.microsoft.com/office/powerpoint/2010/main" val="251624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D221418-9E4C-47D3-A310-BB59FF3D49F7}"/>
              </a:ext>
            </a:extLst>
          </p:cNvPr>
          <p:cNvSpPr>
            <a:spLocks noGrp="1"/>
          </p:cNvSpPr>
          <p:nvPr>
            <p:ph type="title"/>
          </p:nvPr>
        </p:nvSpPr>
        <p:spPr/>
        <p:txBody>
          <a:bodyPr/>
          <a:lstStyle/>
          <a:p>
            <a:r>
              <a:rPr lang="fr-FR" dirty="0"/>
              <a:t>Garantir les emplois et les revenus</a:t>
            </a:r>
          </a:p>
        </p:txBody>
      </p:sp>
      <p:graphicFrame>
        <p:nvGraphicFramePr>
          <p:cNvPr id="10" name="Graphique 9"/>
          <p:cNvGraphicFramePr/>
          <p:nvPr/>
        </p:nvGraphicFramePr>
        <p:xfrm>
          <a:off x="6359611" y="1820563"/>
          <a:ext cx="4712043" cy="39212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Espace réservé du contenu 12"/>
          <p:cNvGraphicFramePr>
            <a:graphicFrameLocks noGrp="1"/>
          </p:cNvGraphicFramePr>
          <p:nvPr>
            <p:ph idx="1"/>
          </p:nvPr>
        </p:nvGraphicFramePr>
        <p:xfrm>
          <a:off x="1112108" y="1745651"/>
          <a:ext cx="5067600" cy="4094976"/>
        </p:xfrm>
        <a:graphic>
          <a:graphicData uri="http://schemas.openxmlformats.org/drawingml/2006/chart">
            <c:chart xmlns:c="http://schemas.openxmlformats.org/drawingml/2006/chart" xmlns:r="http://schemas.openxmlformats.org/officeDocument/2006/relationships" r:id="rId4"/>
          </a:graphicData>
        </a:graphic>
      </p:graphicFrame>
      <p:sp>
        <p:nvSpPr>
          <p:cNvPr id="6" name="ZoneTexte 5"/>
          <p:cNvSpPr txBox="1"/>
          <p:nvPr/>
        </p:nvSpPr>
        <p:spPr>
          <a:xfrm>
            <a:off x="3286898" y="5832388"/>
            <a:ext cx="2792628" cy="307777"/>
          </a:xfrm>
          <a:prstGeom prst="rect">
            <a:avLst/>
          </a:prstGeom>
          <a:noFill/>
        </p:spPr>
        <p:txBody>
          <a:bodyPr wrap="square" rtlCol="0">
            <a:spAutoFit/>
          </a:bodyPr>
          <a:lstStyle/>
          <a:p>
            <a:r>
              <a:rPr lang="fr-FR" sz="1400" i="1" dirty="0" smtClean="0"/>
              <a:t>Source : Comptes nationaux</a:t>
            </a:r>
            <a:endParaRPr lang="fr-FR" sz="1400" i="1" dirty="0"/>
          </a:p>
        </p:txBody>
      </p:sp>
      <p:sp>
        <p:nvSpPr>
          <p:cNvPr id="7" name="ZoneTexte 6"/>
          <p:cNvSpPr txBox="1"/>
          <p:nvPr/>
        </p:nvSpPr>
        <p:spPr>
          <a:xfrm>
            <a:off x="9304639" y="5869459"/>
            <a:ext cx="1610496" cy="307777"/>
          </a:xfrm>
          <a:prstGeom prst="rect">
            <a:avLst/>
          </a:prstGeom>
          <a:noFill/>
        </p:spPr>
        <p:txBody>
          <a:bodyPr wrap="square" rtlCol="0">
            <a:spAutoFit/>
          </a:bodyPr>
          <a:lstStyle/>
          <a:p>
            <a:r>
              <a:rPr lang="fr-FR" sz="1400" i="1" dirty="0" smtClean="0"/>
              <a:t>Source : DARES</a:t>
            </a:r>
            <a:endParaRPr lang="fr-FR" sz="1400" i="1" dirty="0"/>
          </a:p>
        </p:txBody>
      </p:sp>
    </p:spTree>
    <p:extLst>
      <p:ext uri="{BB962C8B-B14F-4D97-AF65-F5344CB8AC3E}">
        <p14:creationId xmlns:p14="http://schemas.microsoft.com/office/powerpoint/2010/main" val="58207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Garantir les emplois et les revenus</a:t>
            </a:r>
            <a:endParaRPr lang="fr-FR" dirty="0"/>
          </a:p>
        </p:txBody>
      </p:sp>
      <p:graphicFrame>
        <p:nvGraphicFramePr>
          <p:cNvPr id="4" name="Graphique 3">
            <a:extLst>
              <a:ext uri="{FF2B5EF4-FFF2-40B4-BE49-F238E27FC236}">
                <a16:creationId xmlns:a16="http://schemas.microsoft.com/office/drawing/2014/main" xmlns="" id="{5179C378-A421-45D5-A5E3-7D28BE88AA78}"/>
              </a:ext>
            </a:extLst>
          </p:cNvPr>
          <p:cNvGraphicFramePr>
            <a:graphicFrameLocks/>
          </p:cNvGraphicFramePr>
          <p:nvPr>
            <p:extLst>
              <p:ext uri="{D42A27DB-BD31-4B8C-83A1-F6EECF244321}">
                <p14:modId xmlns:p14="http://schemas.microsoft.com/office/powerpoint/2010/main" val="185461537"/>
              </p:ext>
            </p:extLst>
          </p:nvPr>
        </p:nvGraphicFramePr>
        <p:xfrm>
          <a:off x="1087394" y="1822622"/>
          <a:ext cx="4539049" cy="20409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aphique 4">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C377007A-9071-4092-B482-56942D9DF59F}"/>
              </a:ext>
            </a:extLst>
          </p:cNvPr>
          <p:cNvGraphicFramePr/>
          <p:nvPr/>
        </p:nvGraphicFramePr>
        <p:xfrm>
          <a:off x="1227438" y="3863546"/>
          <a:ext cx="4448433" cy="22406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aphique 5">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48B8A374-2D7B-46CC-817B-B2E6093AFF5D}"/>
              </a:ext>
            </a:extLst>
          </p:cNvPr>
          <p:cNvGraphicFramePr/>
          <p:nvPr/>
        </p:nvGraphicFramePr>
        <p:xfrm>
          <a:off x="5688845" y="1769076"/>
          <a:ext cx="5423999" cy="206975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Graphique 6">
            <a:extLst>
              <a:ext uri="{FF2B5EF4-FFF2-40B4-BE49-F238E27FC236}">
                <a16:creationId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lc="http://schemas.openxmlformats.org/drawingml/2006/lockedCanvas" id="{3D321E38-B325-4BC9-867F-47EEC6973D8D}"/>
              </a:ext>
            </a:extLst>
          </p:cNvPr>
          <p:cNvGraphicFramePr/>
          <p:nvPr/>
        </p:nvGraphicFramePr>
        <p:xfrm>
          <a:off x="5708822" y="3855307"/>
          <a:ext cx="5420498" cy="2240693"/>
        </p:xfrm>
        <a:graphic>
          <a:graphicData uri="http://schemas.openxmlformats.org/drawingml/2006/chart">
            <c:chart xmlns:c="http://schemas.openxmlformats.org/drawingml/2006/chart" xmlns:r="http://schemas.openxmlformats.org/officeDocument/2006/relationships" r:id="rId6"/>
          </a:graphicData>
        </a:graphic>
      </p:graphicFrame>
      <p:sp>
        <p:nvSpPr>
          <p:cNvPr id="8" name="ZoneTexte 7"/>
          <p:cNvSpPr txBox="1"/>
          <p:nvPr/>
        </p:nvSpPr>
        <p:spPr>
          <a:xfrm>
            <a:off x="7364627" y="6005384"/>
            <a:ext cx="3731741" cy="307777"/>
          </a:xfrm>
          <a:prstGeom prst="rect">
            <a:avLst/>
          </a:prstGeom>
          <a:noFill/>
        </p:spPr>
        <p:txBody>
          <a:bodyPr wrap="square" rtlCol="0">
            <a:spAutoFit/>
          </a:bodyPr>
          <a:lstStyle/>
          <a:p>
            <a:r>
              <a:rPr lang="fr-FR" sz="1400" i="1" dirty="0" smtClean="0"/>
              <a:t>Source : Comptes nationaux/Eurostat</a:t>
            </a:r>
            <a:endParaRPr lang="fr-FR" sz="1400"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D221418-9E4C-47D3-A310-BB59FF3D49F7}"/>
              </a:ext>
            </a:extLst>
          </p:cNvPr>
          <p:cNvSpPr>
            <a:spLocks noGrp="1"/>
          </p:cNvSpPr>
          <p:nvPr>
            <p:ph type="title"/>
          </p:nvPr>
        </p:nvSpPr>
        <p:spPr/>
        <p:txBody>
          <a:bodyPr/>
          <a:lstStyle/>
          <a:p>
            <a:r>
              <a:rPr lang="fr-FR" dirty="0"/>
              <a:t>Garantir les emplois et les revenus</a:t>
            </a:r>
          </a:p>
        </p:txBody>
      </p:sp>
      <p:sp>
        <p:nvSpPr>
          <p:cNvPr id="3" name="Espace réservé du contenu 2">
            <a:extLst>
              <a:ext uri="{FF2B5EF4-FFF2-40B4-BE49-F238E27FC236}">
                <a16:creationId xmlns:a16="http://schemas.microsoft.com/office/drawing/2014/main" xmlns="" id="{A236698B-5A84-4C5C-86B7-CD2CF0B086F3}"/>
              </a:ext>
            </a:extLst>
          </p:cNvPr>
          <p:cNvSpPr>
            <a:spLocks noGrp="1"/>
          </p:cNvSpPr>
          <p:nvPr>
            <p:ph idx="1"/>
          </p:nvPr>
        </p:nvSpPr>
        <p:spPr>
          <a:xfrm>
            <a:off x="1097280" y="2106706"/>
            <a:ext cx="10058400" cy="3762388"/>
          </a:xfrm>
        </p:spPr>
        <p:txBody>
          <a:bodyPr/>
          <a:lstStyle/>
          <a:p>
            <a:pPr marL="0" indent="0">
              <a:buNone/>
            </a:pPr>
            <a:r>
              <a:rPr lang="fr-FR" dirty="0"/>
              <a:t>Moratoire sur les </a:t>
            </a:r>
            <a:r>
              <a:rPr lang="fr-FR" dirty="0" smtClean="0"/>
              <a:t>PSE tant que tous les autres moyens (activité partielle, formation, etc..) n’ont pas été mis en œuvre pour préserver les compétences, les outils et moyens industriels</a:t>
            </a:r>
            <a:endParaRPr lang="fr-FR" dirty="0"/>
          </a:p>
          <a:p>
            <a:pPr marL="0" indent="0" algn="l">
              <a:buNone/>
            </a:pPr>
            <a:r>
              <a:rPr lang="fr-FR" dirty="0"/>
              <a:t>Réduction du temps de travail</a:t>
            </a:r>
          </a:p>
          <a:p>
            <a:pPr marL="0" indent="0" algn="l">
              <a:buNone/>
            </a:pPr>
            <a:r>
              <a:rPr lang="fr-FR" dirty="0"/>
              <a:t>Indexer les salaires sur les gains de productivité</a:t>
            </a:r>
          </a:p>
          <a:p>
            <a:endParaRPr lang="fr-FR" dirty="0"/>
          </a:p>
        </p:txBody>
      </p:sp>
    </p:spTree>
    <p:extLst>
      <p:ext uri="{BB962C8B-B14F-4D97-AF65-F5344CB8AC3E}">
        <p14:creationId xmlns:p14="http://schemas.microsoft.com/office/powerpoint/2010/main" val="582076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Développer les compétences</a:t>
            </a:r>
            <a:endParaRPr lang="fr-FR" dirty="0"/>
          </a:p>
        </p:txBody>
      </p:sp>
      <p:graphicFrame>
        <p:nvGraphicFramePr>
          <p:cNvPr id="4" name="Graphique 3"/>
          <p:cNvGraphicFramePr/>
          <p:nvPr/>
        </p:nvGraphicFramePr>
        <p:xfrm>
          <a:off x="1081216" y="1847592"/>
          <a:ext cx="5443152" cy="40195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aphique 4"/>
          <p:cNvGraphicFramePr/>
          <p:nvPr/>
        </p:nvGraphicFramePr>
        <p:xfrm>
          <a:off x="6536724" y="1754660"/>
          <a:ext cx="4572000" cy="4160108"/>
        </p:xfrm>
        <a:graphic>
          <a:graphicData uri="http://schemas.openxmlformats.org/drawingml/2006/chart">
            <c:chart xmlns:c="http://schemas.openxmlformats.org/drawingml/2006/chart" xmlns:r="http://schemas.openxmlformats.org/officeDocument/2006/relationships" r:id="rId4"/>
          </a:graphicData>
        </a:graphic>
      </p:graphicFrame>
      <p:sp>
        <p:nvSpPr>
          <p:cNvPr id="6" name="ZoneTexte 5"/>
          <p:cNvSpPr txBox="1"/>
          <p:nvPr/>
        </p:nvSpPr>
        <p:spPr>
          <a:xfrm>
            <a:off x="9325234" y="5914768"/>
            <a:ext cx="1787610" cy="307777"/>
          </a:xfrm>
          <a:prstGeom prst="rect">
            <a:avLst/>
          </a:prstGeom>
          <a:noFill/>
        </p:spPr>
        <p:txBody>
          <a:bodyPr wrap="square" rtlCol="0">
            <a:spAutoFit/>
          </a:bodyPr>
          <a:lstStyle/>
          <a:p>
            <a:r>
              <a:rPr lang="fr-FR" sz="1400" i="1" dirty="0" smtClean="0"/>
              <a:t>Source : Eurostat</a:t>
            </a:r>
            <a:endParaRPr lang="fr-FR" sz="1400" i="1" dirty="0"/>
          </a:p>
        </p:txBody>
      </p:sp>
    </p:spTree>
  </p:cSld>
  <p:clrMapOvr>
    <a:masterClrMapping/>
  </p:clrMapOvr>
</p:sld>
</file>

<file path=ppt/theme/theme1.xml><?xml version="1.0" encoding="utf-8"?>
<a:theme xmlns:a="http://schemas.openxmlformats.org/drawingml/2006/main" name="Rétrospective">
  <a:themeElements>
    <a:clrScheme name="Rétrospectiv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607</TotalTime>
  <Words>3308</Words>
  <Application>Microsoft Office PowerPoint</Application>
  <PresentationFormat>Widescreen</PresentationFormat>
  <Paragraphs>150</Paragraphs>
  <Slides>17</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Rétrospective</vt:lpstr>
      <vt:lpstr>Le plan de relance  de l’industrie  par la FTM-CGT</vt:lpstr>
      <vt:lpstr>Crise sanitaire, crise du système productif</vt:lpstr>
      <vt:lpstr>L’urgence à court terme</vt:lpstr>
      <vt:lpstr>Responsabiliser l’entreprise</vt:lpstr>
      <vt:lpstr>Responsabiliser l’entreprise</vt:lpstr>
      <vt:lpstr>Garantir les emplois et les revenus</vt:lpstr>
      <vt:lpstr>Garantir les emplois et les revenus</vt:lpstr>
      <vt:lpstr>Garantir les emplois et les revenus</vt:lpstr>
      <vt:lpstr>Développer les compétences</vt:lpstr>
      <vt:lpstr>Développer les compétences</vt:lpstr>
      <vt:lpstr>Une politique industrielle à long terme</vt:lpstr>
      <vt:lpstr>Piloter l’industrie</vt:lpstr>
      <vt:lpstr>Piloter l’industrie</vt:lpstr>
      <vt:lpstr>Réagir à l’urgence environnementale</vt:lpstr>
      <vt:lpstr>Réagir à l’urgence environnementale</vt:lpstr>
      <vt:lpstr>Investir dans les territoires</vt:lpstr>
      <vt:lpstr>Investir dans les territoires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plan de relance de l’industrie par la FTM-CGT</dc:title>
  <dc:creator>samuel klebaner</dc:creator>
  <cp:lastModifiedBy>Marc LEROUX</cp:lastModifiedBy>
  <cp:revision>62</cp:revision>
  <dcterms:created xsi:type="dcterms:W3CDTF">2020-07-21T17:26:37Z</dcterms:created>
  <dcterms:modified xsi:type="dcterms:W3CDTF">2020-08-31T07:37:56Z</dcterms:modified>
</cp:coreProperties>
</file>