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6224" autoAdjust="0"/>
  </p:normalViewPr>
  <p:slideViewPr>
    <p:cSldViewPr snapToGrid="0">
      <p:cViewPr varScale="1">
        <p:scale>
          <a:sx n="50" d="100"/>
          <a:sy n="50" d="100"/>
        </p:scale>
        <p:origin x="72" y="68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kael BARDY" userId="9aef4378-da8e-410c-8661-d433fe5cf438" providerId="ADAL" clId="{D37BD139-3653-4108-9788-B91C10FAC6D4}"/>
    <pc:docChg chg="undo custSel addSld modSld">
      <pc:chgData name="Mickael BARDY" userId="9aef4378-da8e-410c-8661-d433fe5cf438" providerId="ADAL" clId="{D37BD139-3653-4108-9788-B91C10FAC6D4}" dt="2022-01-21T09:54:27.472" v="1371" actId="20577"/>
      <pc:docMkLst>
        <pc:docMk/>
      </pc:docMkLst>
      <pc:sldChg chg="modSp mod">
        <pc:chgData name="Mickael BARDY" userId="9aef4378-da8e-410c-8661-d433fe5cf438" providerId="ADAL" clId="{D37BD139-3653-4108-9788-B91C10FAC6D4}" dt="2022-01-21T09:54:27.472" v="1371" actId="20577"/>
        <pc:sldMkLst>
          <pc:docMk/>
          <pc:sldMk cId="3290270982" sldId="256"/>
        </pc:sldMkLst>
        <pc:spChg chg="mod">
          <ac:chgData name="Mickael BARDY" userId="9aef4378-da8e-410c-8661-d433fe5cf438" providerId="ADAL" clId="{D37BD139-3653-4108-9788-B91C10FAC6D4}" dt="2022-01-21T09:54:27.472" v="1371" actId="20577"/>
          <ac:spMkLst>
            <pc:docMk/>
            <pc:sldMk cId="3290270982" sldId="256"/>
            <ac:spMk id="3" creationId="{A03FBDAE-C4B5-465A-B6D1-B6147476D5F2}"/>
          </ac:spMkLst>
        </pc:spChg>
      </pc:sldChg>
      <pc:sldChg chg="modSp mod">
        <pc:chgData name="Mickael BARDY" userId="9aef4378-da8e-410c-8661-d433fe5cf438" providerId="ADAL" clId="{D37BD139-3653-4108-9788-B91C10FAC6D4}" dt="2022-01-17T15:36:31.598" v="272" actId="20577"/>
        <pc:sldMkLst>
          <pc:docMk/>
          <pc:sldMk cId="4066870274" sldId="259"/>
        </pc:sldMkLst>
        <pc:spChg chg="mod">
          <ac:chgData name="Mickael BARDY" userId="9aef4378-da8e-410c-8661-d433fe5cf438" providerId="ADAL" clId="{D37BD139-3653-4108-9788-B91C10FAC6D4}" dt="2022-01-17T15:36:31.598" v="272" actId="20577"/>
          <ac:spMkLst>
            <pc:docMk/>
            <pc:sldMk cId="4066870274" sldId="259"/>
            <ac:spMk id="3" creationId="{986BCE7B-615D-47E4-B352-DDB91EB8AB75}"/>
          </ac:spMkLst>
        </pc:spChg>
      </pc:sldChg>
      <pc:sldChg chg="addSp delSp modSp mod">
        <pc:chgData name="Mickael BARDY" userId="9aef4378-da8e-410c-8661-d433fe5cf438" providerId="ADAL" clId="{D37BD139-3653-4108-9788-B91C10FAC6D4}" dt="2022-01-18T10:26:59.337" v="619" actId="20577"/>
        <pc:sldMkLst>
          <pc:docMk/>
          <pc:sldMk cId="3220772180" sldId="260"/>
        </pc:sldMkLst>
        <pc:spChg chg="mod">
          <ac:chgData name="Mickael BARDY" userId="9aef4378-da8e-410c-8661-d433fe5cf438" providerId="ADAL" clId="{D37BD139-3653-4108-9788-B91C10FAC6D4}" dt="2022-01-18T10:26:59.337" v="619" actId="20577"/>
          <ac:spMkLst>
            <pc:docMk/>
            <pc:sldMk cId="3220772180" sldId="260"/>
            <ac:spMk id="2" creationId="{14C3DB11-1BE2-4D2F-8E47-CA3E5781C3C4}"/>
          </ac:spMkLst>
        </pc:spChg>
        <pc:spChg chg="mod">
          <ac:chgData name="Mickael BARDY" userId="9aef4378-da8e-410c-8661-d433fe5cf438" providerId="ADAL" clId="{D37BD139-3653-4108-9788-B91C10FAC6D4}" dt="2022-01-18T10:26:49.435" v="615" actId="1076"/>
          <ac:spMkLst>
            <pc:docMk/>
            <pc:sldMk cId="3220772180" sldId="260"/>
            <ac:spMk id="3" creationId="{85E42970-26C1-4457-BD71-FD1F187757C8}"/>
          </ac:spMkLst>
        </pc:spChg>
        <pc:spChg chg="add del">
          <ac:chgData name="Mickael BARDY" userId="9aef4378-da8e-410c-8661-d433fe5cf438" providerId="ADAL" clId="{D37BD139-3653-4108-9788-B91C10FAC6D4}" dt="2022-01-18T10:25:27.954" v="527" actId="22"/>
          <ac:spMkLst>
            <pc:docMk/>
            <pc:sldMk cId="3220772180" sldId="260"/>
            <ac:spMk id="5" creationId="{40CBBCC8-D3F3-4775-8E4D-FD26CAE02797}"/>
          </ac:spMkLst>
        </pc:spChg>
      </pc:sldChg>
      <pc:sldChg chg="modSp mod">
        <pc:chgData name="Mickael BARDY" userId="9aef4378-da8e-410c-8661-d433fe5cf438" providerId="ADAL" clId="{D37BD139-3653-4108-9788-B91C10FAC6D4}" dt="2022-01-21T09:18:52.708" v="801" actId="20577"/>
        <pc:sldMkLst>
          <pc:docMk/>
          <pc:sldMk cId="3620444612" sldId="261"/>
        </pc:sldMkLst>
        <pc:spChg chg="mod">
          <ac:chgData name="Mickael BARDY" userId="9aef4378-da8e-410c-8661-d433fe5cf438" providerId="ADAL" clId="{D37BD139-3653-4108-9788-B91C10FAC6D4}" dt="2022-01-21T09:18:52.708" v="801" actId="20577"/>
          <ac:spMkLst>
            <pc:docMk/>
            <pc:sldMk cId="3620444612" sldId="261"/>
            <ac:spMk id="3" creationId="{A21CDB9F-6C8D-4479-845E-2D5197F83DFC}"/>
          </ac:spMkLst>
        </pc:spChg>
      </pc:sldChg>
      <pc:sldChg chg="modSp mod">
        <pc:chgData name="Mickael BARDY" userId="9aef4378-da8e-410c-8661-d433fe5cf438" providerId="ADAL" clId="{D37BD139-3653-4108-9788-B91C10FAC6D4}" dt="2022-01-21T09:41:24.798" v="1342" actId="113"/>
        <pc:sldMkLst>
          <pc:docMk/>
          <pc:sldMk cId="4252675369" sldId="262"/>
        </pc:sldMkLst>
        <pc:spChg chg="mod">
          <ac:chgData name="Mickael BARDY" userId="9aef4378-da8e-410c-8661-d433fe5cf438" providerId="ADAL" clId="{D37BD139-3653-4108-9788-B91C10FAC6D4}" dt="2022-01-21T09:41:24.798" v="1342" actId="113"/>
          <ac:spMkLst>
            <pc:docMk/>
            <pc:sldMk cId="4252675369" sldId="262"/>
            <ac:spMk id="3" creationId="{FD4D3858-771C-4648-B97E-F718D56EE350}"/>
          </ac:spMkLst>
        </pc:spChg>
      </pc:sldChg>
      <pc:sldChg chg="modSp add mod">
        <pc:chgData name="Mickael BARDY" userId="9aef4378-da8e-410c-8661-d433fe5cf438" providerId="ADAL" clId="{D37BD139-3653-4108-9788-B91C10FAC6D4}" dt="2022-01-18T10:26:38.277" v="612" actId="14100"/>
        <pc:sldMkLst>
          <pc:docMk/>
          <pc:sldMk cId="2977110731" sldId="264"/>
        </pc:sldMkLst>
        <pc:spChg chg="mod">
          <ac:chgData name="Mickael BARDY" userId="9aef4378-da8e-410c-8661-d433fe5cf438" providerId="ADAL" clId="{D37BD139-3653-4108-9788-B91C10FAC6D4}" dt="2022-01-18T10:25:37.202" v="532" actId="20577"/>
          <ac:spMkLst>
            <pc:docMk/>
            <pc:sldMk cId="2977110731" sldId="264"/>
            <ac:spMk id="2" creationId="{14C3DB11-1BE2-4D2F-8E47-CA3E5781C3C4}"/>
          </ac:spMkLst>
        </pc:spChg>
        <pc:spChg chg="mod">
          <ac:chgData name="Mickael BARDY" userId="9aef4378-da8e-410c-8661-d433fe5cf438" providerId="ADAL" clId="{D37BD139-3653-4108-9788-B91C10FAC6D4}" dt="2022-01-18T10:26:38.277" v="612" actId="14100"/>
          <ac:spMkLst>
            <pc:docMk/>
            <pc:sldMk cId="2977110731" sldId="264"/>
            <ac:spMk id="3" creationId="{85E42970-26C1-4457-BD71-FD1F187757C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6DF10D-FC26-49AD-8379-8B722DDC7E37}" type="datetimeFigureOut">
              <a:rPr lang="fr-FR" smtClean="0"/>
              <a:t>26/01/2022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3BC71C-73CD-4163-8CA9-83F9774443A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6080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3BC71C-73CD-4163-8CA9-83F9774443A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7784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[MBA] </a:t>
            </a:r>
          </a:p>
          <a:p>
            <a:pPr marL="171450" indent="-171450">
              <a:buFontTx/>
              <a:buChar char="-"/>
            </a:pPr>
            <a:r>
              <a:rPr lang="fr-FR" dirty="0"/>
              <a:t>Ancienneté =&gt; en période normale (i.e. hors covid)</a:t>
            </a:r>
          </a:p>
          <a:p>
            <a:pPr marL="171450" indent="-171450">
              <a:buFontTx/>
              <a:buChar char="-"/>
            </a:pPr>
            <a:r>
              <a:rPr lang="fr-FR" dirty="0"/>
              <a:t>1+1 jour =&gt; dépend de la période concernée</a:t>
            </a:r>
          </a:p>
          <a:p>
            <a:pPr marL="171450" indent="-171450">
              <a:buFontTx/>
              <a:buChar char="-"/>
            </a:pPr>
            <a:r>
              <a:rPr lang="fr-FR" dirty="0"/>
              <a:t>Relation de confiance +&gt; vs flicage</a:t>
            </a:r>
          </a:p>
          <a:p>
            <a:pPr marL="0" indent="0">
              <a:buFontTx/>
              <a:buNone/>
            </a:pPr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3BC71C-73CD-4163-8CA9-83F9774443A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9678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[MBA] </a:t>
            </a:r>
          </a:p>
          <a:p>
            <a:pPr marL="228600" indent="-228600">
              <a:buAutoNum type="alphaLcParenR"/>
            </a:pPr>
            <a:r>
              <a:rPr lang="fr-FR" dirty="0"/>
              <a:t>télétravail organisé de façon collective, discuté au sein des équipes.</a:t>
            </a:r>
          </a:p>
          <a:p>
            <a:pPr marL="228600" indent="-228600">
              <a:buAutoNum type="alphaLcParenR"/>
            </a:pPr>
            <a:r>
              <a:rPr lang="fr-FR" dirty="0"/>
              <a:t>Faire la part entre choix imposé / choix personnel (inégalité sociale)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3BC71C-73CD-4163-8CA9-83F9774443A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9742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A] Fourniture du matériel : prise en charge </a:t>
            </a:r>
            <a:r>
              <a:rPr lang="fr-FR" b="0" dirty="0"/>
              <a:t>du matériel nécessaire : </a:t>
            </a:r>
            <a:r>
              <a:rPr lang="fr-FR" b="1" dirty="0"/>
              <a:t>celui-ci doit être identique à celui du poste de travail. </a:t>
            </a:r>
          </a:p>
          <a:p>
            <a:r>
              <a:rPr lang="fr-FR" b="1" dirty="0"/>
              <a:t>Aspect d’assurance et d’entretien versus matériel perso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3BC71C-73CD-4163-8CA9-83F9774443A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149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E0DC3FB9-5711-4101-BDCC-A5D31627951C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851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3FB9-5711-4101-BDCC-A5D31627951C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256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0DC3FB9-5711-4101-BDCC-A5D31627951C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681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3FB9-5711-4101-BDCC-A5D31627951C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445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0DC3FB9-5711-4101-BDCC-A5D31627951C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298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0DC3FB9-5711-4101-BDCC-A5D31627951C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193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0DC3FB9-5711-4101-BDCC-A5D31627951C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547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3FB9-5711-4101-BDCC-A5D31627951C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064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0DC3FB9-5711-4101-BDCC-A5D31627951C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848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3FB9-5711-4101-BDCC-A5D31627951C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67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0DC3FB9-5711-4101-BDCC-A5D31627951C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545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C3FB9-5711-4101-BDCC-A5D31627951C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03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2B438-5D3D-403D-9AF3-29CD93890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/>
          <a:lstStyle/>
          <a:p>
            <a:r>
              <a:rPr lang="en-US"/>
              <a:t>Construction des revendications télétravail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3FBDAE-C4B5-465A-B6D1-B6147476D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/>
          <a:lstStyle/>
          <a:p>
            <a:r>
              <a:rPr lang="en-US" dirty="0"/>
              <a:t>CGT </a:t>
            </a:r>
          </a:p>
          <a:p>
            <a:r>
              <a:rPr lang="en-US" dirty="0"/>
              <a:t>V1 :  </a:t>
            </a:r>
            <a:r>
              <a:rPr lang="en-US" dirty="0" err="1"/>
              <a:t>juin</a:t>
            </a:r>
            <a:r>
              <a:rPr lang="en-US" dirty="0"/>
              <a:t> 2020</a:t>
            </a:r>
          </a:p>
          <a:p>
            <a:r>
              <a:rPr lang="en-US" dirty="0"/>
              <a:t>V2 </a:t>
            </a:r>
            <a:r>
              <a:rPr lang="en-US"/>
              <a:t>: Janvier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270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DC845-E98C-4CEA-A8E5-E4ADDB95D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Conditions </a:t>
            </a:r>
            <a:r>
              <a:rPr lang="en-US" dirty="0" err="1"/>
              <a:t>d’accès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A9247-6C25-4180-8D66-EEFE83758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Avoir</a:t>
            </a:r>
            <a:r>
              <a:rPr lang="en-US" dirty="0"/>
              <a:t> un </a:t>
            </a:r>
            <a:r>
              <a:rPr lang="en-US" b="1" dirty="0"/>
              <a:t>minimum </a:t>
            </a:r>
            <a:r>
              <a:rPr lang="en-US" b="1" dirty="0" err="1"/>
              <a:t>d’ancienneté</a:t>
            </a:r>
            <a:r>
              <a:rPr lang="en-US" b="1" dirty="0"/>
              <a:t> </a:t>
            </a:r>
            <a:r>
              <a:rPr lang="en-US" dirty="0"/>
              <a:t>(1 an </a:t>
            </a:r>
            <a:r>
              <a:rPr lang="en-US" dirty="0" err="1"/>
              <a:t>comme</a:t>
            </a:r>
            <a:r>
              <a:rPr lang="en-US" dirty="0"/>
              <a:t> dans </a:t>
            </a:r>
            <a:r>
              <a:rPr lang="en-US" dirty="0" err="1"/>
              <a:t>l’accord</a:t>
            </a:r>
            <a:r>
              <a:rPr lang="en-US" dirty="0"/>
              <a:t> </a:t>
            </a:r>
            <a:r>
              <a:rPr lang="en-US" dirty="0" err="1"/>
              <a:t>actuel</a:t>
            </a:r>
            <a:r>
              <a:rPr lang="en-US" dirty="0"/>
              <a:t> ?)</a:t>
            </a:r>
          </a:p>
          <a:p>
            <a:r>
              <a:rPr lang="en-US" b="1" dirty="0"/>
              <a:t>1 jour par </a:t>
            </a:r>
            <a:r>
              <a:rPr lang="en-US" b="1" dirty="0" err="1"/>
              <a:t>semaine</a:t>
            </a:r>
            <a:r>
              <a:rPr lang="en-US" b="1" dirty="0"/>
              <a:t> qui </a:t>
            </a:r>
            <a:r>
              <a:rPr lang="en-US" b="1" dirty="0" err="1"/>
              <a:t>serait</a:t>
            </a:r>
            <a:r>
              <a:rPr lang="en-US" b="1" dirty="0"/>
              <a:t> un droit</a:t>
            </a:r>
            <a:r>
              <a:rPr lang="en-US" dirty="0"/>
              <a:t>, </a:t>
            </a:r>
            <a:r>
              <a:rPr lang="en-US" dirty="0" err="1"/>
              <a:t>sauf</a:t>
            </a:r>
            <a:r>
              <a:rPr lang="en-US" dirty="0"/>
              <a:t> </a:t>
            </a:r>
            <a:r>
              <a:rPr lang="en-US" dirty="0" err="1"/>
              <a:t>impossibilité</a:t>
            </a:r>
            <a:r>
              <a:rPr lang="en-US" dirty="0"/>
              <a:t> </a:t>
            </a:r>
            <a:r>
              <a:rPr lang="en-US" dirty="0" err="1"/>
              <a:t>réelle</a:t>
            </a:r>
            <a:r>
              <a:rPr lang="en-US" dirty="0"/>
              <a:t> et 1 jour par </a:t>
            </a:r>
            <a:r>
              <a:rPr lang="en-US" dirty="0" err="1"/>
              <a:t>semaine</a:t>
            </a:r>
            <a:r>
              <a:rPr lang="en-US" dirty="0"/>
              <a:t> qui </a:t>
            </a:r>
            <a:r>
              <a:rPr lang="en-US" dirty="0" err="1"/>
              <a:t>pourrait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pris</a:t>
            </a:r>
            <a:r>
              <a:rPr lang="en-US" dirty="0"/>
              <a:t> de </a:t>
            </a:r>
            <a:r>
              <a:rPr lang="en-US" dirty="0" err="1"/>
              <a:t>façon</a:t>
            </a:r>
            <a:r>
              <a:rPr lang="en-US" dirty="0"/>
              <a:t> plus </a:t>
            </a:r>
            <a:r>
              <a:rPr lang="en-US" dirty="0" err="1"/>
              <a:t>souple</a:t>
            </a:r>
            <a:r>
              <a:rPr lang="en-US" dirty="0"/>
              <a:t>. </a:t>
            </a:r>
          </a:p>
          <a:p>
            <a:r>
              <a:rPr lang="en-US" dirty="0" err="1"/>
              <a:t>Elément</a:t>
            </a:r>
            <a:r>
              <a:rPr lang="en-US" dirty="0"/>
              <a:t> </a:t>
            </a:r>
            <a:r>
              <a:rPr lang="en-US" dirty="0" err="1"/>
              <a:t>fondamental</a:t>
            </a:r>
            <a:r>
              <a:rPr lang="en-US" dirty="0"/>
              <a:t> : sur la base du </a:t>
            </a:r>
            <a:r>
              <a:rPr lang="en-US" b="1" dirty="0" err="1"/>
              <a:t>volontariat</a:t>
            </a:r>
            <a:endParaRPr lang="en-US" b="1" dirty="0"/>
          </a:p>
          <a:p>
            <a:r>
              <a:rPr lang="en-US" b="1" dirty="0"/>
              <a:t>Avec un </a:t>
            </a:r>
            <a:r>
              <a:rPr lang="en-US" b="1" dirty="0" err="1"/>
              <a:t>outil</a:t>
            </a:r>
            <a:r>
              <a:rPr lang="en-US" b="1" dirty="0"/>
              <a:t> de </a:t>
            </a:r>
            <a:r>
              <a:rPr lang="en-US" b="1" dirty="0" err="1"/>
              <a:t>demande</a:t>
            </a:r>
            <a:r>
              <a:rPr lang="en-US" b="1" dirty="0"/>
              <a:t> de </a:t>
            </a:r>
            <a:r>
              <a:rPr lang="en-US" b="1" dirty="0" err="1"/>
              <a:t>télétravail</a:t>
            </a:r>
            <a:r>
              <a:rPr lang="en-US" b="1" dirty="0"/>
              <a:t> </a:t>
            </a:r>
            <a:r>
              <a:rPr lang="en-US" b="1" dirty="0" err="1"/>
              <a:t>identique</a:t>
            </a:r>
            <a:r>
              <a:rPr lang="en-US" b="1" dirty="0"/>
              <a:t> </a:t>
            </a:r>
            <a:r>
              <a:rPr lang="en-US" dirty="0"/>
              <a:t>pour tout le monde, pour limiter le </a:t>
            </a:r>
            <a:r>
              <a:rPr lang="en-US" dirty="0" err="1"/>
              <a:t>verrou</a:t>
            </a:r>
            <a:r>
              <a:rPr lang="en-US" dirty="0"/>
              <a:t> du manager</a:t>
            </a:r>
          </a:p>
          <a:p>
            <a:r>
              <a:rPr lang="en-US" dirty="0" err="1"/>
              <a:t>Quelles</a:t>
            </a:r>
            <a:r>
              <a:rPr lang="en-US" dirty="0"/>
              <a:t> </a:t>
            </a:r>
            <a:r>
              <a:rPr lang="en-US" dirty="0" err="1"/>
              <a:t>contraintes</a:t>
            </a:r>
            <a:r>
              <a:rPr lang="en-US" dirty="0"/>
              <a:t> sur la pose des </a:t>
            </a:r>
            <a:r>
              <a:rPr lang="en-US" dirty="0" err="1"/>
              <a:t>jours</a:t>
            </a:r>
            <a:r>
              <a:rPr lang="en-US" dirty="0"/>
              <a:t> ? (par </a:t>
            </a:r>
            <a:r>
              <a:rPr lang="en-US" dirty="0" err="1"/>
              <a:t>exemple</a:t>
            </a:r>
            <a:r>
              <a:rPr lang="en-US" dirty="0"/>
              <a:t>, pas plus de 3 </a:t>
            </a:r>
            <a:r>
              <a:rPr lang="en-US" dirty="0" err="1"/>
              <a:t>jours</a:t>
            </a:r>
            <a:r>
              <a:rPr lang="en-US" dirty="0"/>
              <a:t> par </a:t>
            </a:r>
            <a:r>
              <a:rPr lang="en-US" dirty="0" err="1"/>
              <a:t>semaine</a:t>
            </a:r>
            <a:r>
              <a:rPr lang="en-US" dirty="0"/>
              <a:t>…)</a:t>
            </a:r>
          </a:p>
          <a:p>
            <a:r>
              <a:rPr lang="en-US" dirty="0" err="1"/>
              <a:t>Maintien</a:t>
            </a:r>
            <a:r>
              <a:rPr lang="en-US" dirty="0"/>
              <a:t> de </a:t>
            </a:r>
            <a:r>
              <a:rPr lang="en-US" b="1" dirty="0" err="1"/>
              <a:t>l’avenant</a:t>
            </a:r>
            <a:r>
              <a:rPr lang="en-US" dirty="0"/>
              <a:t> au </a:t>
            </a:r>
            <a:r>
              <a:rPr lang="en-US" dirty="0" err="1"/>
              <a:t>contrat</a:t>
            </a:r>
            <a:endParaRPr lang="en-US" dirty="0"/>
          </a:p>
          <a:p>
            <a:r>
              <a:rPr lang="en-US" dirty="0"/>
              <a:t>Importance de la relation de </a:t>
            </a:r>
            <a:r>
              <a:rPr lang="en-US" dirty="0" err="1"/>
              <a:t>confiance</a:t>
            </a:r>
            <a:r>
              <a:rPr lang="en-US" dirty="0"/>
              <a:t> entre le </a:t>
            </a:r>
            <a:r>
              <a:rPr lang="en-US" dirty="0" err="1"/>
              <a:t>télétravailleur</a:t>
            </a:r>
            <a:r>
              <a:rPr lang="en-US" dirty="0"/>
              <a:t> et son </a:t>
            </a:r>
            <a:r>
              <a:rPr lang="en-US" dirty="0" err="1"/>
              <a:t>organisation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626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97ACD-551A-4154-875D-93C5BDE9A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de </a:t>
            </a:r>
            <a:r>
              <a:rPr lang="en-US" dirty="0" err="1"/>
              <a:t>l’organisation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1B1BB-B92F-4FB5-89BF-2B8D1EDD0F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Et </a:t>
            </a:r>
            <a:r>
              <a:rPr lang="en-US" b="1" dirty="0" err="1"/>
              <a:t>si</a:t>
            </a:r>
            <a:r>
              <a:rPr lang="en-US" b="1" dirty="0"/>
              <a:t> la </a:t>
            </a:r>
            <a:r>
              <a:rPr lang="en-US" b="1" dirty="0" err="1"/>
              <a:t>définition</a:t>
            </a:r>
            <a:r>
              <a:rPr lang="en-US" b="1" dirty="0"/>
              <a:t> des modes de </a:t>
            </a:r>
            <a:r>
              <a:rPr lang="en-US" b="1" dirty="0" err="1"/>
              <a:t>télétravail</a:t>
            </a:r>
            <a:r>
              <a:rPr lang="en-US" b="1" dirty="0"/>
              <a:t> </a:t>
            </a:r>
            <a:r>
              <a:rPr lang="en-US" b="1" dirty="0" err="1"/>
              <a:t>était</a:t>
            </a:r>
            <a:r>
              <a:rPr lang="en-US" b="1" dirty="0"/>
              <a:t> </a:t>
            </a:r>
            <a:r>
              <a:rPr lang="en-US" b="1" dirty="0" err="1"/>
              <a:t>faite</a:t>
            </a:r>
            <a:r>
              <a:rPr lang="en-US" b="1" dirty="0"/>
              <a:t> du </a:t>
            </a:r>
            <a:r>
              <a:rPr lang="en-US" b="1" dirty="0" err="1"/>
              <a:t>collectif</a:t>
            </a:r>
            <a:r>
              <a:rPr lang="en-US" b="1" dirty="0"/>
              <a:t> </a:t>
            </a:r>
            <a:r>
              <a:rPr lang="en-US" b="1" dirty="0" err="1"/>
              <a:t>vers</a:t>
            </a:r>
            <a:r>
              <a:rPr lang="en-US" b="1" dirty="0"/>
              <a:t> </a:t>
            </a:r>
            <a:r>
              <a:rPr lang="en-US" b="1" dirty="0" err="1"/>
              <a:t>l’individu</a:t>
            </a:r>
            <a:r>
              <a:rPr lang="en-US" b="1" dirty="0"/>
              <a:t> </a:t>
            </a:r>
            <a:r>
              <a:rPr lang="en-US" dirty="0"/>
              <a:t>? </a:t>
            </a:r>
            <a:r>
              <a:rPr lang="en-US" dirty="0" err="1"/>
              <a:t>Cela</a:t>
            </a:r>
            <a:r>
              <a:rPr lang="en-US" dirty="0"/>
              <a:t> </a:t>
            </a:r>
            <a:r>
              <a:rPr lang="en-US" dirty="0" err="1"/>
              <a:t>permettrait</a:t>
            </a:r>
            <a:r>
              <a:rPr lang="en-US" dirty="0"/>
              <a:t> de prendre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compte</a:t>
            </a:r>
            <a:r>
              <a:rPr lang="en-US" dirty="0"/>
              <a:t> </a:t>
            </a:r>
            <a:r>
              <a:rPr lang="en-US" dirty="0" err="1"/>
              <a:t>aussi</a:t>
            </a:r>
            <a:r>
              <a:rPr lang="en-US" dirty="0"/>
              <a:t> les </a:t>
            </a:r>
            <a:r>
              <a:rPr lang="en-US" dirty="0" err="1"/>
              <a:t>besoins</a:t>
            </a:r>
            <a:r>
              <a:rPr lang="en-US" dirty="0"/>
              <a:t> : </a:t>
            </a:r>
          </a:p>
          <a:p>
            <a:pPr lvl="1"/>
            <a:r>
              <a:rPr lang="en-US" dirty="0"/>
              <a:t>De </a:t>
            </a:r>
            <a:r>
              <a:rPr lang="en-US" dirty="0" err="1"/>
              <a:t>ceux</a:t>
            </a:r>
            <a:r>
              <a:rPr lang="en-US" dirty="0"/>
              <a:t> qui ne </a:t>
            </a:r>
            <a:r>
              <a:rPr lang="en-US" dirty="0" err="1"/>
              <a:t>peuvent</a:t>
            </a:r>
            <a:r>
              <a:rPr lang="en-US" dirty="0"/>
              <a:t>/</a:t>
            </a:r>
            <a:r>
              <a:rPr lang="en-US" dirty="0" err="1"/>
              <a:t>veulent</a:t>
            </a:r>
            <a:r>
              <a:rPr lang="en-US" dirty="0"/>
              <a:t> pas faire de </a:t>
            </a:r>
            <a:r>
              <a:rPr lang="en-US" dirty="0" err="1"/>
              <a:t>télétravail</a:t>
            </a:r>
            <a:endParaRPr lang="en-US" dirty="0"/>
          </a:p>
          <a:p>
            <a:pPr lvl="1"/>
            <a:r>
              <a:rPr lang="en-US" dirty="0"/>
              <a:t>Les </a:t>
            </a:r>
            <a:r>
              <a:rPr lang="en-US" dirty="0" err="1"/>
              <a:t>besoins</a:t>
            </a:r>
            <a:r>
              <a:rPr lang="en-US" dirty="0"/>
              <a:t> de temps de travail </a:t>
            </a:r>
            <a:r>
              <a:rPr lang="en-US" dirty="0" err="1"/>
              <a:t>collectifs</a:t>
            </a:r>
            <a:endParaRPr lang="en-US" dirty="0"/>
          </a:p>
          <a:p>
            <a:pPr lvl="1"/>
            <a:r>
              <a:rPr lang="en-US" dirty="0" err="1"/>
              <a:t>L’organisation</a:t>
            </a:r>
            <a:r>
              <a:rPr lang="en-US" dirty="0"/>
              <a:t> des </a:t>
            </a:r>
            <a:r>
              <a:rPr lang="en-US" dirty="0" err="1"/>
              <a:t>locaux</a:t>
            </a:r>
            <a:r>
              <a:rPr lang="en-US" dirty="0"/>
              <a:t> </a:t>
            </a:r>
            <a:r>
              <a:rPr lang="en-US" dirty="0" err="1"/>
              <a:t>où</a:t>
            </a:r>
            <a:r>
              <a:rPr lang="en-US" dirty="0"/>
              <a:t> le travail </a:t>
            </a:r>
            <a:r>
              <a:rPr lang="en-US" dirty="0" err="1"/>
              <a:t>collectif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fait…</a:t>
            </a:r>
          </a:p>
          <a:p>
            <a:pPr lvl="1"/>
            <a:r>
              <a:rPr lang="en-US" dirty="0"/>
              <a:t>Le </a:t>
            </a:r>
            <a:r>
              <a:rPr lang="en-US" dirty="0" err="1"/>
              <a:t>besoin</a:t>
            </a:r>
            <a:r>
              <a:rPr lang="en-US" dirty="0"/>
              <a:t> des </a:t>
            </a:r>
            <a:r>
              <a:rPr lang="en-US" dirty="0" err="1"/>
              <a:t>organisations</a:t>
            </a:r>
            <a:r>
              <a:rPr lang="en-US" dirty="0"/>
              <a:t> et </a:t>
            </a:r>
            <a:r>
              <a:rPr lang="en-US" dirty="0" err="1"/>
              <a:t>leur</a:t>
            </a:r>
            <a:r>
              <a:rPr lang="en-US" dirty="0"/>
              <a:t> lien avec </a:t>
            </a:r>
            <a:r>
              <a:rPr lang="en-US" dirty="0" err="1"/>
              <a:t>d’autres</a:t>
            </a:r>
            <a:r>
              <a:rPr lang="en-US" dirty="0"/>
              <a:t> sites/</a:t>
            </a:r>
            <a:r>
              <a:rPr lang="en-US" dirty="0" err="1"/>
              <a:t>équipes</a:t>
            </a:r>
            <a:r>
              <a:rPr lang="en-US" dirty="0"/>
              <a:t>… </a:t>
            </a:r>
          </a:p>
          <a:p>
            <a:pPr lvl="1"/>
            <a:r>
              <a:rPr lang="en-US" dirty="0"/>
              <a:t>Les </a:t>
            </a:r>
            <a:r>
              <a:rPr lang="en-US" dirty="0" err="1"/>
              <a:t>besoins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terme</a:t>
            </a:r>
            <a:r>
              <a:rPr lang="en-US" dirty="0"/>
              <a:t> de matériel disponible</a:t>
            </a:r>
          </a:p>
          <a:p>
            <a:r>
              <a:rPr lang="en-US" dirty="0" err="1"/>
              <a:t>Cette</a:t>
            </a:r>
            <a:r>
              <a:rPr lang="en-US" dirty="0"/>
              <a:t> </a:t>
            </a:r>
            <a:r>
              <a:rPr lang="en-US" dirty="0" err="1"/>
              <a:t>approche</a:t>
            </a:r>
            <a:r>
              <a:rPr lang="en-US" dirty="0"/>
              <a:t> </a:t>
            </a:r>
            <a:r>
              <a:rPr lang="en-US" dirty="0" err="1"/>
              <a:t>permettrait</a:t>
            </a:r>
            <a:r>
              <a:rPr lang="en-US" dirty="0"/>
              <a:t> </a:t>
            </a:r>
            <a:r>
              <a:rPr lang="en-US" dirty="0" err="1"/>
              <a:t>aussi</a:t>
            </a:r>
            <a:r>
              <a:rPr lang="en-US" dirty="0"/>
              <a:t> de </a:t>
            </a:r>
            <a:r>
              <a:rPr lang="en-US" b="1" dirty="0"/>
              <a:t>prendre </a:t>
            </a:r>
            <a:r>
              <a:rPr lang="en-US" b="1" dirty="0" err="1"/>
              <a:t>en</a:t>
            </a:r>
            <a:r>
              <a:rPr lang="en-US" b="1" dirty="0"/>
              <a:t> </a:t>
            </a:r>
            <a:r>
              <a:rPr lang="en-US" b="1" dirty="0" err="1"/>
              <a:t>compte</a:t>
            </a:r>
            <a:r>
              <a:rPr lang="en-US" b="1" dirty="0"/>
              <a:t> les </a:t>
            </a:r>
            <a:r>
              <a:rPr lang="en-US" b="1" dirty="0" err="1"/>
              <a:t>inégalités</a:t>
            </a:r>
            <a:r>
              <a:rPr lang="en-US" b="1" dirty="0"/>
              <a:t> entre </a:t>
            </a:r>
            <a:r>
              <a:rPr lang="en-US" b="1" dirty="0" err="1"/>
              <a:t>personnes</a:t>
            </a:r>
            <a:r>
              <a:rPr lang="en-US" b="1" dirty="0"/>
              <a:t> </a:t>
            </a:r>
            <a:r>
              <a:rPr lang="en-US" dirty="0"/>
              <a:t>(temps de </a:t>
            </a:r>
            <a:r>
              <a:rPr lang="en-US" dirty="0" err="1"/>
              <a:t>trajet</a:t>
            </a:r>
            <a:r>
              <a:rPr lang="en-US" dirty="0"/>
              <a:t>, </a:t>
            </a:r>
            <a:r>
              <a:rPr lang="en-US" dirty="0" err="1"/>
              <a:t>logement</a:t>
            </a:r>
            <a:r>
              <a:rPr lang="en-US" dirty="0"/>
              <a:t>, </a:t>
            </a:r>
            <a:r>
              <a:rPr lang="en-US" dirty="0" err="1"/>
              <a:t>accès</a:t>
            </a:r>
            <a:r>
              <a:rPr lang="en-US" dirty="0"/>
              <a:t> internet, </a:t>
            </a:r>
            <a:r>
              <a:rPr lang="en-US" dirty="0" err="1"/>
              <a:t>contraintes</a:t>
            </a:r>
            <a:r>
              <a:rPr lang="en-US" dirty="0"/>
              <a:t> </a:t>
            </a:r>
            <a:r>
              <a:rPr lang="en-US" dirty="0" err="1"/>
              <a:t>familiales</a:t>
            </a:r>
            <a:r>
              <a:rPr lang="en-US" dirty="0"/>
              <a:t>, matériel </a:t>
            </a:r>
            <a:r>
              <a:rPr lang="en-US" dirty="0" err="1"/>
              <a:t>informatique</a:t>
            </a:r>
            <a:r>
              <a:rPr lang="en-US" dirty="0"/>
              <a:t>…)</a:t>
            </a:r>
          </a:p>
        </p:txBody>
      </p:sp>
    </p:spTree>
    <p:extLst>
      <p:ext uri="{BB962C8B-B14F-4D97-AF65-F5344CB8AC3E}">
        <p14:creationId xmlns:p14="http://schemas.microsoft.com/office/powerpoint/2010/main" val="2834088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956E1-1366-4E0A-A482-A9F5E8C62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 aspects </a:t>
            </a:r>
            <a:r>
              <a:rPr lang="en-US" dirty="0" err="1"/>
              <a:t>matériels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BCE7B-615D-47E4-B352-DDB91EB8A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 </a:t>
            </a:r>
            <a:r>
              <a:rPr lang="en-US" dirty="0" err="1"/>
              <a:t>loi</a:t>
            </a:r>
            <a:r>
              <a:rPr lang="en-US" dirty="0"/>
              <a:t> </a:t>
            </a:r>
            <a:r>
              <a:rPr lang="en-US" dirty="0" err="1"/>
              <a:t>demande</a:t>
            </a:r>
            <a:r>
              <a:rPr lang="en-US" dirty="0"/>
              <a:t> à </a:t>
            </a:r>
            <a:r>
              <a:rPr lang="en-US" dirty="0" err="1"/>
              <a:t>l’employeur</a:t>
            </a:r>
            <a:r>
              <a:rPr lang="en-US" dirty="0"/>
              <a:t> de </a:t>
            </a:r>
            <a:r>
              <a:rPr lang="en-US" dirty="0" err="1"/>
              <a:t>fournir</a:t>
            </a:r>
            <a:r>
              <a:rPr lang="en-US" dirty="0"/>
              <a:t> le matériel </a:t>
            </a:r>
            <a:r>
              <a:rPr lang="en-US" dirty="0" err="1"/>
              <a:t>nécessaire</a:t>
            </a:r>
            <a:r>
              <a:rPr lang="en-US" dirty="0"/>
              <a:t> : 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 </a:t>
            </a:r>
            <a:r>
              <a:rPr lang="en-US" b="1" dirty="0" err="1">
                <a:sym typeface="Wingdings" panose="05000000000000000000" pitchFamily="2" charset="2"/>
              </a:rPr>
              <a:t>Prise</a:t>
            </a:r>
            <a:r>
              <a:rPr lang="en-US" b="1" dirty="0">
                <a:sym typeface="Wingdings" panose="05000000000000000000" pitchFamily="2" charset="2"/>
              </a:rPr>
              <a:t> </a:t>
            </a:r>
            <a:r>
              <a:rPr lang="en-US" b="1" dirty="0" err="1">
                <a:sym typeface="Wingdings" panose="05000000000000000000" pitchFamily="2" charset="2"/>
              </a:rPr>
              <a:t>en</a:t>
            </a:r>
            <a:r>
              <a:rPr lang="en-US" b="1" dirty="0">
                <a:sym typeface="Wingdings" panose="05000000000000000000" pitchFamily="2" charset="2"/>
              </a:rPr>
              <a:t> charge du matériel </a:t>
            </a:r>
            <a:r>
              <a:rPr lang="en-US" b="1" dirty="0" err="1">
                <a:sym typeface="Wingdings" panose="05000000000000000000" pitchFamily="2" charset="2"/>
              </a:rPr>
              <a:t>nécessaire</a:t>
            </a:r>
            <a:r>
              <a:rPr lang="en-US" b="1" dirty="0">
                <a:sym typeface="Wingdings" panose="05000000000000000000" pitchFamily="2" charset="2"/>
              </a:rPr>
              <a:t> par </a:t>
            </a:r>
            <a:r>
              <a:rPr lang="en-US" b="1" dirty="0" err="1">
                <a:sym typeface="Wingdings" panose="05000000000000000000" pitchFamily="2" charset="2"/>
              </a:rPr>
              <a:t>l’employeur</a:t>
            </a:r>
            <a:r>
              <a:rPr lang="en-US" b="1" dirty="0">
                <a:sym typeface="Wingdings" panose="05000000000000000000" pitchFamily="2" charset="2"/>
              </a:rPr>
              <a:t> </a:t>
            </a:r>
            <a:r>
              <a:rPr lang="en-US" dirty="0">
                <a:sym typeface="Wingdings" panose="05000000000000000000" pitchFamily="2" charset="2"/>
              </a:rPr>
              <a:t>; </a:t>
            </a:r>
            <a:r>
              <a:rPr lang="en-US" dirty="0" err="1">
                <a:sym typeface="Wingdings" panose="05000000000000000000" pitchFamily="2" charset="2"/>
              </a:rPr>
              <a:t>celui</a:t>
            </a:r>
            <a:r>
              <a:rPr lang="en-US" dirty="0">
                <a:sym typeface="Wingdings" panose="05000000000000000000" pitchFamily="2" charset="2"/>
              </a:rPr>
              <a:t>-ci doit </a:t>
            </a:r>
            <a:r>
              <a:rPr lang="en-US" dirty="0" err="1">
                <a:sym typeface="Wingdings" panose="05000000000000000000" pitchFamily="2" charset="2"/>
              </a:rPr>
              <a:t>pouvoir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être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identique</a:t>
            </a:r>
            <a:r>
              <a:rPr lang="en-US" dirty="0">
                <a:sym typeface="Wingdings" panose="05000000000000000000" pitchFamily="2" charset="2"/>
              </a:rPr>
              <a:t> à </a:t>
            </a:r>
            <a:r>
              <a:rPr lang="en-US" dirty="0" err="1">
                <a:sym typeface="Wingdings" panose="05000000000000000000" pitchFamily="2" charset="2"/>
              </a:rPr>
              <a:t>celui</a:t>
            </a:r>
            <a:r>
              <a:rPr lang="en-US" dirty="0">
                <a:sym typeface="Wingdings" panose="05000000000000000000" pitchFamily="2" charset="2"/>
              </a:rPr>
              <a:t> du poste de travail et </a:t>
            </a:r>
            <a:r>
              <a:rPr lang="en-US" dirty="0" err="1">
                <a:sym typeface="Wingdings" panose="05000000000000000000" pitchFamily="2" charset="2"/>
              </a:rPr>
              <a:t>adapté</a:t>
            </a:r>
            <a:r>
              <a:rPr lang="en-US" dirty="0">
                <a:sym typeface="Wingdings" panose="05000000000000000000" pitchFamily="2" charset="2"/>
              </a:rPr>
              <a:t> à la mission. </a:t>
            </a:r>
            <a:endParaRPr lang="en-US" dirty="0"/>
          </a:p>
          <a:p>
            <a:r>
              <a:rPr lang="en-US" dirty="0" err="1"/>
              <a:t>Possibilité</a:t>
            </a:r>
            <a:r>
              <a:rPr lang="en-US" dirty="0"/>
              <a:t> d’un </a:t>
            </a:r>
            <a:r>
              <a:rPr lang="en-US" b="1" dirty="0" err="1"/>
              <a:t>forfait</a:t>
            </a:r>
            <a:r>
              <a:rPr lang="en-US" b="1" dirty="0"/>
              <a:t> </a:t>
            </a:r>
            <a:r>
              <a:rPr lang="en-US" dirty="0"/>
              <a:t>pour </a:t>
            </a:r>
            <a:r>
              <a:rPr lang="en-US" dirty="0" err="1"/>
              <a:t>prise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b="1" dirty="0"/>
              <a:t>charge des flux</a:t>
            </a:r>
            <a:endParaRPr lang="en-US" dirty="0"/>
          </a:p>
          <a:p>
            <a:r>
              <a:rPr lang="en-US" dirty="0" err="1"/>
              <a:t>Possibilité</a:t>
            </a:r>
            <a:r>
              <a:rPr lang="en-US" dirty="0"/>
              <a:t> de mise </a:t>
            </a:r>
            <a:r>
              <a:rPr lang="en-US" dirty="0" err="1"/>
              <a:t>en</a:t>
            </a:r>
            <a:r>
              <a:rPr lang="en-US" dirty="0"/>
              <a:t> place de </a:t>
            </a:r>
            <a:r>
              <a:rPr lang="en-US" dirty="0" err="1"/>
              <a:t>lieux</a:t>
            </a:r>
            <a:r>
              <a:rPr lang="en-US" dirty="0"/>
              <a:t> de travail </a:t>
            </a:r>
            <a:r>
              <a:rPr lang="en-US" dirty="0" err="1"/>
              <a:t>décentralisés</a:t>
            </a:r>
            <a:r>
              <a:rPr lang="en-US" dirty="0"/>
              <a:t> (co-working dans des </a:t>
            </a:r>
            <a:r>
              <a:rPr lang="en-US" dirty="0" err="1"/>
              <a:t>locaux</a:t>
            </a:r>
            <a:r>
              <a:rPr lang="en-US" dirty="0"/>
              <a:t> identifies)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870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3DB11-1BE2-4D2F-8E47-CA3E5781C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 aspects santé et </a:t>
            </a:r>
            <a:r>
              <a:rPr lang="en-US" dirty="0" err="1"/>
              <a:t>sécurité</a:t>
            </a:r>
            <a:r>
              <a:rPr lang="en-US" dirty="0"/>
              <a:t>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42970-26C1-4457-BD71-FD1F18775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2030" y="830655"/>
            <a:ext cx="6281873" cy="5196689"/>
          </a:xfrm>
        </p:spPr>
        <p:txBody>
          <a:bodyPr>
            <a:normAutofit/>
          </a:bodyPr>
          <a:lstStyle/>
          <a:p>
            <a:r>
              <a:rPr lang="en-US" b="1" dirty="0"/>
              <a:t>Aspects </a:t>
            </a:r>
            <a:r>
              <a:rPr lang="en-US" b="1" dirty="0" err="1"/>
              <a:t>positifs</a:t>
            </a:r>
            <a:r>
              <a:rPr lang="en-US" b="1" dirty="0"/>
              <a:t> </a:t>
            </a:r>
            <a:r>
              <a:rPr lang="en-US" dirty="0"/>
              <a:t>: </a:t>
            </a:r>
            <a:r>
              <a:rPr lang="en-US" dirty="0" err="1"/>
              <a:t>baisse</a:t>
            </a:r>
            <a:r>
              <a:rPr lang="en-US" dirty="0"/>
              <a:t> du stress/temps de transport source de fatigue, </a:t>
            </a:r>
            <a:r>
              <a:rPr lang="en-US" dirty="0" err="1"/>
              <a:t>possibilité</a:t>
            </a:r>
            <a:r>
              <a:rPr lang="en-US" dirty="0"/>
              <a:t> de </a:t>
            </a:r>
            <a:r>
              <a:rPr lang="en-US" dirty="0" err="1"/>
              <a:t>travailler</a:t>
            </a:r>
            <a:r>
              <a:rPr lang="en-US" dirty="0"/>
              <a:t> dans le </a:t>
            </a:r>
            <a:r>
              <a:rPr lang="en-US" dirty="0" err="1"/>
              <a:t>calme</a:t>
            </a:r>
            <a:r>
              <a:rPr lang="en-US" dirty="0"/>
              <a:t>, sans interruption, </a:t>
            </a:r>
            <a:r>
              <a:rPr lang="en-US" dirty="0" err="1"/>
              <a:t>aménagement</a:t>
            </a:r>
            <a:r>
              <a:rPr lang="en-US" dirty="0"/>
              <a:t> des </a:t>
            </a:r>
            <a:r>
              <a:rPr lang="en-US" dirty="0" err="1"/>
              <a:t>horaires</a:t>
            </a:r>
            <a:r>
              <a:rPr lang="en-US" dirty="0"/>
              <a:t> de travail plus </a:t>
            </a:r>
            <a:r>
              <a:rPr lang="en-US" dirty="0" err="1"/>
              <a:t>individuel</a:t>
            </a:r>
            <a:r>
              <a:rPr lang="en-US" dirty="0"/>
              <a:t>, </a:t>
            </a:r>
            <a:r>
              <a:rPr lang="en-US" dirty="0" err="1"/>
              <a:t>écologie</a:t>
            </a:r>
            <a:r>
              <a:rPr lang="en-US" dirty="0"/>
              <a:t> (?)… </a:t>
            </a:r>
          </a:p>
          <a:p>
            <a:r>
              <a:rPr lang="en-US" b="1" dirty="0"/>
              <a:t>Aspects </a:t>
            </a:r>
            <a:r>
              <a:rPr lang="en-US" b="1" dirty="0" err="1"/>
              <a:t>négatifs</a:t>
            </a:r>
            <a:r>
              <a:rPr lang="en-US" b="1" dirty="0"/>
              <a:t> </a:t>
            </a:r>
            <a:r>
              <a:rPr lang="en-US" dirty="0"/>
              <a:t>: des </a:t>
            </a:r>
            <a:r>
              <a:rPr lang="en-US" dirty="0" err="1"/>
              <a:t>logements</a:t>
            </a:r>
            <a:r>
              <a:rPr lang="en-US" dirty="0"/>
              <a:t> pas </a:t>
            </a:r>
            <a:r>
              <a:rPr lang="en-US" dirty="0" err="1"/>
              <a:t>forcément</a:t>
            </a:r>
            <a:r>
              <a:rPr lang="en-US" dirty="0"/>
              <a:t> </a:t>
            </a:r>
            <a:r>
              <a:rPr lang="en-US" dirty="0" err="1"/>
              <a:t>adaptés</a:t>
            </a:r>
            <a:r>
              <a:rPr lang="en-US" dirty="0"/>
              <a:t> </a:t>
            </a:r>
            <a:r>
              <a:rPr lang="en-US" dirty="0" err="1"/>
              <a:t>où</a:t>
            </a:r>
            <a:r>
              <a:rPr lang="en-US" dirty="0"/>
              <a:t> la position de travail </a:t>
            </a:r>
            <a:r>
              <a:rPr lang="en-US" dirty="0" err="1"/>
              <a:t>n’est</a:t>
            </a:r>
            <a:r>
              <a:rPr lang="en-US" dirty="0"/>
              <a:t> pas </a:t>
            </a:r>
            <a:r>
              <a:rPr lang="en-US" dirty="0" err="1"/>
              <a:t>optimale</a:t>
            </a:r>
            <a:r>
              <a:rPr lang="en-US" dirty="0"/>
              <a:t>, </a:t>
            </a:r>
            <a:r>
              <a:rPr lang="en-US" dirty="0" err="1"/>
              <a:t>baisse</a:t>
            </a:r>
            <a:r>
              <a:rPr lang="en-US" dirty="0"/>
              <a:t> de </a:t>
            </a:r>
            <a:r>
              <a:rPr lang="en-US" dirty="0" err="1"/>
              <a:t>l’activité</a:t>
            </a:r>
            <a:r>
              <a:rPr lang="en-US" dirty="0"/>
              <a:t> physique, travail plus intense car </a:t>
            </a:r>
            <a:r>
              <a:rPr lang="en-US" dirty="0" err="1"/>
              <a:t>moins</a:t>
            </a:r>
            <a:r>
              <a:rPr lang="en-US" dirty="0"/>
              <a:t> de pauses, </a:t>
            </a:r>
            <a:r>
              <a:rPr lang="en-US" dirty="0" err="1"/>
              <a:t>déplacements</a:t>
            </a:r>
            <a:r>
              <a:rPr lang="en-US" dirty="0"/>
              <a:t>, </a:t>
            </a:r>
            <a:r>
              <a:rPr lang="en-US" b="1" dirty="0" err="1"/>
              <a:t>difficulté</a:t>
            </a:r>
            <a:r>
              <a:rPr lang="en-US" b="1" dirty="0"/>
              <a:t> à </a:t>
            </a:r>
            <a:r>
              <a:rPr lang="en-US" b="1" dirty="0" err="1"/>
              <a:t>mettre</a:t>
            </a:r>
            <a:r>
              <a:rPr lang="en-US" b="1" dirty="0"/>
              <a:t> des </a:t>
            </a:r>
            <a:r>
              <a:rPr lang="en-US" b="1" dirty="0" err="1"/>
              <a:t>limites</a:t>
            </a:r>
            <a:r>
              <a:rPr lang="en-US" b="1" dirty="0"/>
              <a:t> à la vie pro dans le cadre perso</a:t>
            </a:r>
            <a:r>
              <a:rPr lang="en-US" dirty="0"/>
              <a:t>, </a:t>
            </a:r>
            <a:r>
              <a:rPr lang="en-US" dirty="0" err="1"/>
              <a:t>résolution</a:t>
            </a:r>
            <a:r>
              <a:rPr lang="en-US" dirty="0"/>
              <a:t> à distance de tension (</a:t>
            </a:r>
            <a:r>
              <a:rPr lang="en-US" dirty="0" err="1"/>
              <a:t>entretiens</a:t>
            </a:r>
            <a:r>
              <a:rPr lang="en-US" dirty="0"/>
              <a:t> </a:t>
            </a:r>
            <a:r>
              <a:rPr lang="en-US" dirty="0" err="1"/>
              <a:t>disciplinaires</a:t>
            </a:r>
            <a:r>
              <a:rPr lang="en-US" dirty="0"/>
              <a:t>…)</a:t>
            </a:r>
          </a:p>
          <a:p>
            <a:r>
              <a:rPr lang="en-US" b="1" dirty="0"/>
              <a:t>Revendications 1</a:t>
            </a:r>
            <a:r>
              <a:rPr lang="en-US" dirty="0"/>
              <a:t>: un </a:t>
            </a:r>
            <a:r>
              <a:rPr lang="en-US" dirty="0" err="1"/>
              <a:t>suivi</a:t>
            </a:r>
            <a:r>
              <a:rPr lang="en-US" dirty="0"/>
              <a:t> </a:t>
            </a:r>
            <a:r>
              <a:rPr lang="en-US" dirty="0" err="1"/>
              <a:t>médical</a:t>
            </a:r>
            <a:r>
              <a:rPr lang="en-US" dirty="0"/>
              <a:t> plus </a:t>
            </a:r>
            <a:r>
              <a:rPr lang="en-US" dirty="0" err="1"/>
              <a:t>poussé</a:t>
            </a:r>
            <a:r>
              <a:rPr lang="en-US" dirty="0"/>
              <a:t> pour les </a:t>
            </a:r>
            <a:r>
              <a:rPr lang="en-US" dirty="0" err="1"/>
              <a:t>personnes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télétravail</a:t>
            </a:r>
            <a:r>
              <a:rPr lang="en-US" dirty="0"/>
              <a:t>, </a:t>
            </a:r>
            <a:r>
              <a:rPr lang="en-US" dirty="0" err="1"/>
              <a:t>enquêtes</a:t>
            </a:r>
            <a:r>
              <a:rPr lang="en-US" dirty="0"/>
              <a:t> </a:t>
            </a:r>
            <a:r>
              <a:rPr lang="en-US" dirty="0" err="1"/>
              <a:t>régulières</a:t>
            </a:r>
            <a:r>
              <a:rPr lang="en-US" dirty="0"/>
              <a:t>, point </a:t>
            </a:r>
            <a:r>
              <a:rPr lang="en-US" dirty="0" err="1"/>
              <a:t>obligatoire</a:t>
            </a:r>
            <a:r>
              <a:rPr lang="en-US" dirty="0"/>
              <a:t> avec le manager et </a:t>
            </a:r>
            <a:r>
              <a:rPr lang="en-US" dirty="0" err="1"/>
              <a:t>présentiel</a:t>
            </a:r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220772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3DB11-1BE2-4D2F-8E47-CA3E5781C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 aspects santé et </a:t>
            </a:r>
            <a:r>
              <a:rPr lang="en-US" dirty="0" err="1"/>
              <a:t>sécurité</a:t>
            </a:r>
            <a:r>
              <a:rPr lang="en-US" dirty="0"/>
              <a:t>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42970-26C1-4457-BD71-FD1F18775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496" y="1457608"/>
            <a:ext cx="6281873" cy="3612334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b="1" dirty="0"/>
              <a:t>Revendications 2</a:t>
            </a:r>
            <a:r>
              <a:rPr lang="en-US" dirty="0"/>
              <a:t>: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cas</a:t>
            </a:r>
            <a:r>
              <a:rPr lang="en-US" dirty="0"/>
              <a:t> de </a:t>
            </a:r>
            <a:r>
              <a:rPr lang="en-US" dirty="0" err="1"/>
              <a:t>souffrance</a:t>
            </a:r>
            <a:r>
              <a:rPr lang="en-US" dirty="0"/>
              <a:t> (violence intra-</a:t>
            </a:r>
            <a:r>
              <a:rPr lang="en-US" dirty="0" err="1"/>
              <a:t>familiale</a:t>
            </a:r>
            <a:r>
              <a:rPr lang="en-US" dirty="0"/>
              <a:t>, </a:t>
            </a:r>
            <a:r>
              <a:rPr lang="en-US" dirty="0" err="1"/>
              <a:t>psychologique</a:t>
            </a:r>
            <a:r>
              <a:rPr lang="en-US" dirty="0"/>
              <a:t>, physique, etc.) </a:t>
            </a:r>
            <a:r>
              <a:rPr lang="en-US" b="1" dirty="0" err="1"/>
              <a:t>possibilité</a:t>
            </a:r>
            <a:r>
              <a:rPr lang="en-US" b="1" dirty="0"/>
              <a:t> de </a:t>
            </a:r>
            <a:r>
              <a:rPr lang="en-US" b="1" dirty="0" err="1"/>
              <a:t>mettre</a:t>
            </a:r>
            <a:r>
              <a:rPr lang="en-US" b="1" dirty="0"/>
              <a:t> fin </a:t>
            </a:r>
            <a:r>
              <a:rPr lang="en-US" b="1" dirty="0" err="1"/>
              <a:t>immédiatement</a:t>
            </a:r>
            <a:r>
              <a:rPr lang="en-US" b="1" dirty="0"/>
              <a:t> au </a:t>
            </a:r>
            <a:r>
              <a:rPr lang="en-US" b="1" dirty="0" err="1"/>
              <a:t>télétravail</a:t>
            </a:r>
            <a:r>
              <a:rPr lang="en-US" b="1" dirty="0"/>
              <a:t> </a:t>
            </a:r>
            <a:r>
              <a:rPr lang="en-US" dirty="0"/>
              <a:t>sans </a:t>
            </a:r>
            <a:r>
              <a:rPr lang="en-US" dirty="0" err="1"/>
              <a:t>aucun</a:t>
            </a:r>
            <a:r>
              <a:rPr lang="en-US" dirty="0"/>
              <a:t> </a:t>
            </a:r>
            <a:r>
              <a:rPr lang="en-US" dirty="0" err="1"/>
              <a:t>recours</a:t>
            </a:r>
            <a:r>
              <a:rPr lang="en-US" dirty="0"/>
              <a:t> de </a:t>
            </a:r>
            <a:r>
              <a:rPr lang="en-US" dirty="0" err="1"/>
              <a:t>l’employeur</a:t>
            </a:r>
            <a:r>
              <a:rPr lang="en-US" dirty="0"/>
              <a:t>.</a:t>
            </a:r>
            <a:endParaRPr lang="en-US" b="1" dirty="0"/>
          </a:p>
          <a:p>
            <a:r>
              <a:rPr lang="en-US" b="1" dirty="0"/>
              <a:t>Revendications 3</a:t>
            </a:r>
            <a:r>
              <a:rPr lang="en-US" dirty="0"/>
              <a:t>: </a:t>
            </a:r>
            <a:r>
              <a:rPr lang="en-US" dirty="0" err="1"/>
              <a:t>Définir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gestion </a:t>
            </a:r>
            <a:r>
              <a:rPr lang="en-US" dirty="0" err="1"/>
              <a:t>claire</a:t>
            </a:r>
            <a:r>
              <a:rPr lang="en-US" dirty="0"/>
              <a:t> de </a:t>
            </a:r>
            <a:r>
              <a:rPr lang="en-US" b="1" dirty="0" err="1"/>
              <a:t>l’accidentologie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110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98B3-07F3-4C01-BC33-D6D4B992C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Temps de travail, </a:t>
            </a:r>
            <a:r>
              <a:rPr lang="en-US" dirty="0" err="1"/>
              <a:t>horaire</a:t>
            </a:r>
            <a:r>
              <a:rPr lang="en-US" dirty="0"/>
              <a:t> et droit à la </a:t>
            </a:r>
            <a:r>
              <a:rPr lang="en-US" dirty="0" err="1"/>
              <a:t>déconnexion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CDB9F-6C8D-4479-845E-2D5197F83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L’employeur</a:t>
            </a:r>
            <a:r>
              <a:rPr lang="en-US" dirty="0"/>
              <a:t> a pour obligation de </a:t>
            </a:r>
            <a:r>
              <a:rPr lang="en-US" dirty="0" err="1"/>
              <a:t>préciser</a:t>
            </a:r>
            <a:r>
              <a:rPr lang="en-US" dirty="0"/>
              <a:t> </a:t>
            </a:r>
            <a:r>
              <a:rPr lang="en-US" dirty="0" err="1"/>
              <a:t>clairement</a:t>
            </a:r>
            <a:r>
              <a:rPr lang="en-US" dirty="0"/>
              <a:t> les temps et </a:t>
            </a:r>
            <a:r>
              <a:rPr lang="en-US" dirty="0" err="1"/>
              <a:t>horaires</a:t>
            </a:r>
            <a:r>
              <a:rPr lang="en-US" dirty="0"/>
              <a:t> de travail, </a:t>
            </a:r>
            <a:r>
              <a:rPr lang="en-US" dirty="0" err="1"/>
              <a:t>ce</a:t>
            </a:r>
            <a:r>
              <a:rPr lang="en-US" dirty="0"/>
              <a:t> que ST ne fait pas </a:t>
            </a:r>
            <a:r>
              <a:rPr lang="en-US" dirty="0" err="1"/>
              <a:t>vraiment</a:t>
            </a:r>
            <a:r>
              <a:rPr lang="en-US" dirty="0"/>
              <a:t>. </a:t>
            </a:r>
          </a:p>
          <a:p>
            <a:r>
              <a:rPr lang="en-US" dirty="0" err="1"/>
              <a:t>Nécessité</a:t>
            </a:r>
            <a:r>
              <a:rPr lang="en-US" dirty="0"/>
              <a:t> de </a:t>
            </a:r>
            <a:r>
              <a:rPr lang="en-US" dirty="0" err="1"/>
              <a:t>mettre</a:t>
            </a:r>
            <a:r>
              <a:rPr lang="en-US" dirty="0"/>
              <a:t> </a:t>
            </a:r>
            <a:r>
              <a:rPr lang="en-US" dirty="0" err="1"/>
              <a:t>clairement</a:t>
            </a:r>
            <a:r>
              <a:rPr lang="en-US" dirty="0"/>
              <a:t> dans </a:t>
            </a:r>
            <a:r>
              <a:rPr lang="en-US" dirty="0" err="1"/>
              <a:t>l’avenant</a:t>
            </a:r>
            <a:r>
              <a:rPr lang="en-US" dirty="0"/>
              <a:t> des </a:t>
            </a:r>
            <a:r>
              <a:rPr lang="en-US" dirty="0" err="1"/>
              <a:t>plages</a:t>
            </a:r>
            <a:r>
              <a:rPr lang="en-US" dirty="0"/>
              <a:t> </a:t>
            </a:r>
            <a:r>
              <a:rPr lang="en-US" dirty="0" err="1"/>
              <a:t>horaires</a:t>
            </a:r>
            <a:r>
              <a:rPr lang="en-US" dirty="0"/>
              <a:t> </a:t>
            </a:r>
            <a:r>
              <a:rPr lang="en-US" dirty="0" err="1"/>
              <a:t>claires</a:t>
            </a:r>
            <a:endParaRPr lang="en-US" dirty="0"/>
          </a:p>
          <a:p>
            <a:r>
              <a:rPr lang="en-US" b="1" dirty="0"/>
              <a:t>Droit à la </a:t>
            </a:r>
            <a:r>
              <a:rPr lang="en-US" b="1" dirty="0" err="1"/>
              <a:t>déconnexion</a:t>
            </a:r>
            <a:r>
              <a:rPr lang="en-US" b="1" dirty="0"/>
              <a:t> </a:t>
            </a:r>
            <a:r>
              <a:rPr lang="en-US" dirty="0"/>
              <a:t>: </a:t>
            </a:r>
            <a:r>
              <a:rPr lang="en-US" dirty="0" err="1"/>
              <a:t>blocage</a:t>
            </a:r>
            <a:r>
              <a:rPr lang="en-US" dirty="0"/>
              <a:t> des mails, </a:t>
            </a:r>
            <a:r>
              <a:rPr lang="en-US" dirty="0" err="1"/>
              <a:t>réseaux</a:t>
            </a:r>
            <a:r>
              <a:rPr lang="en-US" dirty="0"/>
              <a:t>… </a:t>
            </a:r>
            <a:r>
              <a:rPr lang="en-US" dirty="0" err="1"/>
              <a:t>en</a:t>
            </a:r>
            <a:r>
              <a:rPr lang="en-US" dirty="0"/>
              <a:t> dehors des </a:t>
            </a:r>
            <a:r>
              <a:rPr lang="en-US" dirty="0" err="1"/>
              <a:t>plages</a:t>
            </a:r>
            <a:r>
              <a:rPr lang="en-US" dirty="0"/>
              <a:t> </a:t>
            </a:r>
            <a:r>
              <a:rPr lang="en-US" dirty="0" err="1"/>
              <a:t>horaires</a:t>
            </a:r>
            <a:r>
              <a:rPr lang="en-US" dirty="0"/>
              <a:t> ? </a:t>
            </a:r>
            <a:r>
              <a:rPr lang="en-US" dirty="0" err="1"/>
              <a:t>Nécessité</a:t>
            </a:r>
            <a:r>
              <a:rPr lang="en-US" dirty="0"/>
              <a:t> </a:t>
            </a:r>
            <a:r>
              <a:rPr lang="en-US" dirty="0" err="1"/>
              <a:t>d’outil</a:t>
            </a:r>
            <a:r>
              <a:rPr lang="en-US" dirty="0"/>
              <a:t> flexible </a:t>
            </a:r>
            <a:r>
              <a:rPr lang="en-US" dirty="0" err="1"/>
              <a:t>permettant</a:t>
            </a:r>
            <a:r>
              <a:rPr lang="en-US" dirty="0"/>
              <a:t> de lever le </a:t>
            </a:r>
            <a:r>
              <a:rPr lang="en-US" dirty="0" err="1"/>
              <a:t>blocage</a:t>
            </a:r>
            <a:r>
              <a:rPr lang="en-US" dirty="0"/>
              <a:t> </a:t>
            </a:r>
            <a:r>
              <a:rPr lang="en-US" dirty="0" err="1"/>
              <a:t>temporairement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 </a:t>
            </a:r>
            <a:r>
              <a:rPr lang="en-US" b="1" dirty="0" err="1">
                <a:sym typeface="Wingdings" panose="05000000000000000000" pitchFamily="2" charset="2"/>
              </a:rPr>
              <a:t>Sujet</a:t>
            </a:r>
            <a:r>
              <a:rPr lang="en-US" b="1" dirty="0">
                <a:sym typeface="Wingdings" panose="05000000000000000000" pitchFamily="2" charset="2"/>
              </a:rPr>
              <a:t> QVT qui </a:t>
            </a:r>
            <a:r>
              <a:rPr lang="en-US" b="1" dirty="0" err="1">
                <a:sym typeface="Wingdings" panose="05000000000000000000" pitchFamily="2" charset="2"/>
              </a:rPr>
              <a:t>dépasse</a:t>
            </a:r>
            <a:r>
              <a:rPr lang="en-US" b="1" dirty="0">
                <a:sym typeface="Wingdings" panose="05000000000000000000" pitchFamily="2" charset="2"/>
              </a:rPr>
              <a:t> le </a:t>
            </a:r>
            <a:r>
              <a:rPr lang="en-US" b="1" dirty="0" err="1">
                <a:sym typeface="Wingdings" panose="05000000000000000000" pitchFamily="2" charset="2"/>
              </a:rPr>
              <a:t>télétravail</a:t>
            </a:r>
            <a:r>
              <a:rPr lang="en-US" b="1" dirty="0">
                <a:sym typeface="Wingdings" panose="05000000000000000000" pitchFamily="2" charset="2"/>
              </a:rPr>
              <a:t>.</a:t>
            </a:r>
            <a:endParaRPr lang="en-US" b="1" dirty="0"/>
          </a:p>
          <a:p>
            <a:r>
              <a:rPr lang="en-US" dirty="0"/>
              <a:t>ST </a:t>
            </a:r>
            <a:r>
              <a:rPr lang="en-US" dirty="0" err="1"/>
              <a:t>doit</a:t>
            </a:r>
            <a:r>
              <a:rPr lang="en-US" dirty="0"/>
              <a:t> faire le point sur les </a:t>
            </a:r>
            <a:r>
              <a:rPr lang="en-US" b="1" dirty="0" err="1"/>
              <a:t>outils</a:t>
            </a:r>
            <a:r>
              <a:rPr lang="en-US" b="1" dirty="0"/>
              <a:t> de surveillance </a:t>
            </a:r>
            <a:r>
              <a:rPr lang="en-US" dirty="0"/>
              <a:t>qui </a:t>
            </a:r>
            <a:r>
              <a:rPr lang="en-US" dirty="0" err="1"/>
              <a:t>pourraient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utilisés</a:t>
            </a:r>
            <a:r>
              <a:rPr lang="en-US" dirty="0"/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3620444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BE566-48AD-42D8-985C-F48F053B2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Attractivité</a:t>
            </a:r>
            <a:r>
              <a:rPr lang="en-US" dirty="0"/>
              <a:t> du travail sur 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D3858-771C-4648-B97E-F718D56EE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5"/>
            <a:ext cx="6281873" cy="5793557"/>
          </a:xfrm>
        </p:spPr>
        <p:txBody>
          <a:bodyPr>
            <a:normAutofit/>
          </a:bodyPr>
          <a:lstStyle/>
          <a:p>
            <a:r>
              <a:rPr lang="en-US" dirty="0"/>
              <a:t>Les sites ST </a:t>
            </a:r>
            <a:r>
              <a:rPr lang="en-US" dirty="0" err="1"/>
              <a:t>doivent</a:t>
            </a:r>
            <a:r>
              <a:rPr lang="en-US" dirty="0"/>
              <a:t> se </a:t>
            </a:r>
            <a:r>
              <a:rPr lang="en-US" dirty="0" err="1"/>
              <a:t>réorganiser</a:t>
            </a:r>
            <a:r>
              <a:rPr lang="en-US" dirty="0"/>
              <a:t> pour </a:t>
            </a:r>
            <a:r>
              <a:rPr lang="en-US" dirty="0" err="1"/>
              <a:t>devenir</a:t>
            </a:r>
            <a:r>
              <a:rPr lang="en-US" dirty="0"/>
              <a:t> des </a:t>
            </a:r>
            <a:r>
              <a:rPr lang="en-US" b="1" dirty="0" err="1"/>
              <a:t>lieux</a:t>
            </a:r>
            <a:r>
              <a:rPr lang="en-US" b="1" dirty="0"/>
              <a:t> de travail </a:t>
            </a:r>
            <a:r>
              <a:rPr lang="en-US" b="1" dirty="0" err="1"/>
              <a:t>collectifs</a:t>
            </a:r>
            <a:r>
              <a:rPr lang="en-US" b="1" dirty="0"/>
              <a:t> et </a:t>
            </a:r>
            <a:r>
              <a:rPr lang="en-US" b="1" dirty="0" err="1"/>
              <a:t>attractifs</a:t>
            </a:r>
            <a:endParaRPr lang="en-US" b="1" dirty="0"/>
          </a:p>
          <a:p>
            <a:pPr lvl="1"/>
            <a:r>
              <a:rPr lang="en-US" dirty="0"/>
              <a:t>Plus de salles de reunion, plus </a:t>
            </a:r>
            <a:r>
              <a:rPr lang="en-US" dirty="0" err="1"/>
              <a:t>d’endroits</a:t>
            </a:r>
            <a:r>
              <a:rPr lang="en-US" dirty="0"/>
              <a:t> </a:t>
            </a:r>
            <a:r>
              <a:rPr lang="en-US" dirty="0" err="1"/>
              <a:t>conviviaux</a:t>
            </a:r>
            <a:r>
              <a:rPr lang="en-US" dirty="0"/>
              <a:t>, plus de salle de </a:t>
            </a:r>
            <a:r>
              <a:rPr lang="en-US" dirty="0" err="1"/>
              <a:t>visioconférences</a:t>
            </a:r>
            <a:endParaRPr lang="en-US" dirty="0"/>
          </a:p>
          <a:p>
            <a:pPr lvl="1"/>
            <a:r>
              <a:rPr lang="en-US" b="1" dirty="0" err="1"/>
              <a:t>Garder</a:t>
            </a:r>
            <a:r>
              <a:rPr lang="en-US" b="1" dirty="0"/>
              <a:t> des </a:t>
            </a:r>
            <a:r>
              <a:rPr lang="en-US" b="1" dirty="0" err="1"/>
              <a:t>bureaux</a:t>
            </a:r>
            <a:r>
              <a:rPr lang="en-US" b="1" dirty="0"/>
              <a:t> </a:t>
            </a:r>
            <a:r>
              <a:rPr lang="en-US" b="1" dirty="0" err="1"/>
              <a:t>individuels</a:t>
            </a:r>
            <a:r>
              <a:rPr lang="en-US" b="1" dirty="0"/>
              <a:t> fixes</a:t>
            </a:r>
            <a:r>
              <a:rPr lang="en-US" dirty="0"/>
              <a:t>. </a:t>
            </a:r>
          </a:p>
          <a:p>
            <a:r>
              <a:rPr lang="en-US" dirty="0"/>
              <a:t>Le retour au travail sur site </a:t>
            </a:r>
            <a:r>
              <a:rPr lang="en-US" dirty="0" err="1"/>
              <a:t>va</a:t>
            </a:r>
            <a:r>
              <a:rPr lang="en-US" dirty="0"/>
              <a:t> faire </a:t>
            </a:r>
            <a:r>
              <a:rPr lang="en-US" dirty="0" err="1"/>
              <a:t>ressortir</a:t>
            </a:r>
            <a:r>
              <a:rPr lang="en-US" dirty="0"/>
              <a:t> le </a:t>
            </a:r>
            <a:r>
              <a:rPr lang="en-US" dirty="0" err="1"/>
              <a:t>côté</a:t>
            </a:r>
            <a:r>
              <a:rPr lang="en-US" dirty="0"/>
              <a:t> </a:t>
            </a:r>
            <a:r>
              <a:rPr lang="en-US" dirty="0" err="1"/>
              <a:t>inconfortable</a:t>
            </a:r>
            <a:r>
              <a:rPr lang="en-US" dirty="0"/>
              <a:t> et </a:t>
            </a:r>
            <a:r>
              <a:rPr lang="en-US" dirty="0" err="1"/>
              <a:t>bruyant</a:t>
            </a:r>
            <a:r>
              <a:rPr lang="en-US" dirty="0"/>
              <a:t> des open space.</a:t>
            </a:r>
          </a:p>
          <a:p>
            <a:pPr marL="0" indent="0">
              <a:buNone/>
            </a:pPr>
            <a:r>
              <a:rPr lang="en-US" b="1" dirty="0">
                <a:sym typeface="Wingdings" panose="05000000000000000000" pitchFamily="2" charset="2"/>
              </a:rPr>
              <a:t> </a:t>
            </a:r>
            <a:r>
              <a:rPr lang="en-US" dirty="0">
                <a:sym typeface="Wingdings" panose="05000000000000000000" pitchFamily="2" charset="2"/>
              </a:rPr>
              <a:t>Le </a:t>
            </a:r>
            <a:r>
              <a:rPr lang="en-US" b="1" dirty="0"/>
              <a:t>Flex Office </a:t>
            </a:r>
            <a:r>
              <a:rPr lang="en-US" dirty="0" err="1"/>
              <a:t>représente</a:t>
            </a:r>
            <a:r>
              <a:rPr lang="en-US" dirty="0"/>
              <a:t> pour nous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b="1" dirty="0"/>
              <a:t>s</a:t>
            </a:r>
            <a:r>
              <a:rPr lang="en-US" dirty="0"/>
              <a:t>ous conditions </a:t>
            </a:r>
            <a:r>
              <a:rPr lang="en-US" dirty="0" err="1"/>
              <a:t>d’Open</a:t>
            </a:r>
            <a:r>
              <a:rPr lang="en-US" dirty="0"/>
              <a:t> Space car il </a:t>
            </a:r>
            <a:r>
              <a:rPr lang="en-US" dirty="0" err="1"/>
              <a:t>entrainera</a:t>
            </a:r>
            <a:r>
              <a:rPr lang="en-US" dirty="0"/>
              <a:t> des exclusions :</a:t>
            </a:r>
            <a:endParaRPr lang="en-US" b="1" dirty="0"/>
          </a:p>
          <a:p>
            <a:pPr lvl="1"/>
            <a:r>
              <a:rPr lang="en-US" dirty="0" err="1"/>
              <a:t>Dépendra</a:t>
            </a:r>
            <a:r>
              <a:rPr lang="en-US" dirty="0"/>
              <a:t> </a:t>
            </a:r>
            <a:r>
              <a:rPr lang="en-US" dirty="0" err="1"/>
              <a:t>uniquement</a:t>
            </a:r>
            <a:r>
              <a:rPr lang="en-US" dirty="0"/>
              <a:t> de la </a:t>
            </a:r>
            <a:r>
              <a:rPr lang="en-US" dirty="0" err="1"/>
              <a:t>compatibilité</a:t>
            </a:r>
            <a:r>
              <a:rPr lang="en-US" dirty="0"/>
              <a:t> du métier</a:t>
            </a:r>
            <a:endParaRPr lang="en-US" b="1" dirty="0"/>
          </a:p>
          <a:p>
            <a:pPr lvl="1"/>
            <a:r>
              <a:rPr lang="en-US" dirty="0" err="1"/>
              <a:t>Conduira</a:t>
            </a:r>
            <a:r>
              <a:rPr lang="en-US" dirty="0"/>
              <a:t> à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b="1" dirty="0"/>
              <a:t>reproduction </a:t>
            </a:r>
            <a:r>
              <a:rPr lang="en-US" b="1" dirty="0" err="1"/>
              <a:t>sociale</a:t>
            </a:r>
            <a:r>
              <a:rPr lang="en-US" b="1" dirty="0"/>
              <a:t> </a:t>
            </a:r>
            <a:r>
              <a:rPr lang="en-US" dirty="0"/>
              <a:t>des </a:t>
            </a:r>
            <a:r>
              <a:rPr lang="en-US" dirty="0" err="1"/>
              <a:t>effets</a:t>
            </a:r>
            <a:r>
              <a:rPr lang="en-US" dirty="0"/>
              <a:t> de </a:t>
            </a:r>
            <a:r>
              <a:rPr lang="en-US" dirty="0" err="1"/>
              <a:t>groupe</a:t>
            </a:r>
            <a:r>
              <a:rPr lang="en-US" dirty="0"/>
              <a:t> et de </a:t>
            </a:r>
            <a:r>
              <a:rPr lang="en-US" dirty="0" err="1"/>
              <a:t>hiérarchie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675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FDFCA-7055-4A58-9535-4D3F7939F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 et droits </a:t>
            </a:r>
            <a:r>
              <a:rPr lang="en-US" dirty="0" err="1"/>
              <a:t>syndicaux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52D6D-17FA-4F0E-A0ED-308C41D1E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Faciliter</a:t>
            </a:r>
            <a:r>
              <a:rPr lang="en-US" dirty="0"/>
              <a:t> la communication entre les </a:t>
            </a:r>
            <a:r>
              <a:rPr lang="en-US" dirty="0" err="1"/>
              <a:t>élus</a:t>
            </a:r>
            <a:r>
              <a:rPr lang="en-US" dirty="0"/>
              <a:t> et les </a:t>
            </a:r>
            <a:r>
              <a:rPr lang="en-US" dirty="0" err="1"/>
              <a:t>personnes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télétravail</a:t>
            </a:r>
            <a:r>
              <a:rPr lang="en-US" dirty="0"/>
              <a:t> (</a:t>
            </a:r>
            <a:r>
              <a:rPr lang="en-US" dirty="0" err="1"/>
              <a:t>liste</a:t>
            </a:r>
            <a:r>
              <a:rPr lang="en-US" dirty="0"/>
              <a:t> des </a:t>
            </a:r>
            <a:r>
              <a:rPr lang="en-US" dirty="0" err="1"/>
              <a:t>élus</a:t>
            </a:r>
            <a:r>
              <a:rPr lang="en-US" dirty="0"/>
              <a:t> </a:t>
            </a:r>
            <a:r>
              <a:rPr lang="en-US" dirty="0" err="1"/>
              <a:t>donnée</a:t>
            </a:r>
            <a:r>
              <a:rPr lang="en-US" dirty="0"/>
              <a:t> aux salaries, droit </a:t>
            </a:r>
            <a:r>
              <a:rPr lang="en-US" dirty="0" err="1"/>
              <a:t>d’appel</a:t>
            </a:r>
            <a:r>
              <a:rPr lang="en-US" dirty="0"/>
              <a:t> des </a:t>
            </a:r>
            <a:r>
              <a:rPr lang="en-US" dirty="0" err="1"/>
              <a:t>élus</a:t>
            </a:r>
            <a:r>
              <a:rPr lang="en-US" dirty="0"/>
              <a:t> </a:t>
            </a:r>
            <a:r>
              <a:rPr lang="en-US" dirty="0" err="1"/>
              <a:t>vers</a:t>
            </a:r>
            <a:r>
              <a:rPr lang="en-US" dirty="0"/>
              <a:t> les salaries)</a:t>
            </a:r>
          </a:p>
          <a:p>
            <a:r>
              <a:rPr lang="en-US" dirty="0" err="1"/>
              <a:t>Accès</a:t>
            </a:r>
            <a:r>
              <a:rPr lang="en-US" dirty="0"/>
              <a:t> aux </a:t>
            </a:r>
            <a:r>
              <a:rPr lang="en-US" dirty="0" err="1"/>
              <a:t>outils</a:t>
            </a:r>
            <a:r>
              <a:rPr lang="en-US" dirty="0"/>
              <a:t> </a:t>
            </a:r>
            <a:r>
              <a:rPr lang="en-US" dirty="0" err="1"/>
              <a:t>numériques</a:t>
            </a:r>
            <a:r>
              <a:rPr lang="en-US" dirty="0"/>
              <a:t> pour la communication </a:t>
            </a:r>
            <a:r>
              <a:rPr lang="en-US" dirty="0" err="1"/>
              <a:t>syndicale</a:t>
            </a:r>
            <a:r>
              <a:rPr lang="en-US" dirty="0"/>
              <a:t> (mails</a:t>
            </a:r>
            <a:r>
              <a:rPr lang="en-US"/>
              <a:t>, intranet…)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5105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VER" val="हऴश"/>
  <p:tag name="RANDOM" val="6"/>
  <p:tag name="CLINAME" val="ज़ॴॉॲ१ॹॹ९६९५४!ज़ॴॉॲ१ॹॹ९६९५४!ज़ॴॉॲ१ॹॹ९६९५४"/>
  <p:tag name="DATETIME" val="़वस़वसशसशददषशीऺशे॓दम्॓ग़ऱसीशय!षवषऽवसशससददषऻीहहदम्॓ग़ऱषीशय!षवषऽवसशससददषऻीहहदम्॓ग़ऱषीशय"/>
  <p:tag name="DONEBY" val="ख़ग़ॢॊॵॳ९ॴ९ॷॻ५दॉॎेक़ॖॏ॔!ॡज़ॴॉॲ१ॹॹ९६९५४ॣदॄदेॏॖद८१ॴ४ॵॼ५ॸ!ॡज़ॴॉॲ१ॹॹ९६९५४ॣदॄदेॏॖद८१ॴ४ॵॼ५ॸ"/>
  <p:tag name="IPADDRESS" val="७ॴ२ऺशऺऽ़स!क़॔ख़ॉढ़॒शषऺऽ!क़॔ख़ॉढ़॒शषऺऽ"/>
  <p:tag name="CHECKSUM" val="ऻशहस!ऻास़!ऻास़"/>
</p:tagLst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301</TotalTime>
  <Words>775</Words>
  <Application>Microsoft Office PowerPoint</Application>
  <PresentationFormat>Widescreen</PresentationFormat>
  <Paragraphs>64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Calibri Light</vt:lpstr>
      <vt:lpstr>Rockwell</vt:lpstr>
      <vt:lpstr>Wingdings</vt:lpstr>
      <vt:lpstr>Atlas</vt:lpstr>
      <vt:lpstr>Construction des revendications télétravail</vt:lpstr>
      <vt:lpstr>Conditions d’accès</vt:lpstr>
      <vt:lpstr>Importance de l’organisation</vt:lpstr>
      <vt:lpstr>Les aspects matériels</vt:lpstr>
      <vt:lpstr>Les aspects santé et sécurité (1)</vt:lpstr>
      <vt:lpstr>Les aspects santé et sécurité (2)</vt:lpstr>
      <vt:lpstr>Temps de travail, horaire et droit à la déconnexion</vt:lpstr>
      <vt:lpstr>Attractivité du travail sur site</vt:lpstr>
      <vt:lpstr>Communication et droits syndicaux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des revendications télétravail</dc:title>
  <dc:creator>Dominique CHARPIN</dc:creator>
  <cp:lastModifiedBy>Marc LEROUX</cp:lastModifiedBy>
  <cp:revision>19</cp:revision>
  <dcterms:created xsi:type="dcterms:W3CDTF">2020-06-26T08:11:42Z</dcterms:created>
  <dcterms:modified xsi:type="dcterms:W3CDTF">2022-01-26T19:03:16Z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f8c7287-838c-46dd-b281-b1140229e67a_Enabled">
    <vt:lpwstr>true</vt:lpwstr>
  </property>
  <property fmtid="{D5CDD505-2E9C-101B-9397-08002B2CF9AE}" pid="3" name="MSIP_Label_cf8c7287-838c-46dd-b281-b1140229e67a_SetDate">
    <vt:lpwstr>2022-01-17T15:41:16Z</vt:lpwstr>
  </property>
  <property fmtid="{D5CDD505-2E9C-101B-9397-08002B2CF9AE}" pid="4" name="MSIP_Label_cf8c7287-838c-46dd-b281-b1140229e67a_Method">
    <vt:lpwstr>Privileged</vt:lpwstr>
  </property>
  <property fmtid="{D5CDD505-2E9C-101B-9397-08002B2CF9AE}" pid="5" name="MSIP_Label_cf8c7287-838c-46dd-b281-b1140229e67a_Name">
    <vt:lpwstr>cf8c7287-838c-46dd-b281-b1140229e67a</vt:lpwstr>
  </property>
  <property fmtid="{D5CDD505-2E9C-101B-9397-08002B2CF9AE}" pid="6" name="MSIP_Label_cf8c7287-838c-46dd-b281-b1140229e67a_SiteId">
    <vt:lpwstr>75e027c9-20d5-47d5-b82f-77d7cd041e8f</vt:lpwstr>
  </property>
  <property fmtid="{D5CDD505-2E9C-101B-9397-08002B2CF9AE}" pid="7" name="MSIP_Label_cf8c7287-838c-46dd-b281-b1140229e67a_ActionId">
    <vt:lpwstr>002d5096-b17b-4fd4-976e-5a9634868f9d</vt:lpwstr>
  </property>
  <property fmtid="{D5CDD505-2E9C-101B-9397-08002B2CF9AE}" pid="8" name="MSIP_Label_cf8c7287-838c-46dd-b281-b1140229e67a_ContentBits">
    <vt:lpwstr>0</vt:lpwstr>
  </property>
</Properties>
</file>